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7" r:id="rId2"/>
    <p:sldId id="280" r:id="rId3"/>
    <p:sldId id="281" r:id="rId4"/>
    <p:sldId id="282" r:id="rId5"/>
    <p:sldId id="284" r:id="rId6"/>
    <p:sldId id="287" r:id="rId7"/>
    <p:sldId id="258" r:id="rId8"/>
    <p:sldId id="285" r:id="rId9"/>
    <p:sldId id="259" r:id="rId10"/>
    <p:sldId id="260" r:id="rId11"/>
    <p:sldId id="274" r:id="rId12"/>
    <p:sldId id="261" r:id="rId13"/>
    <p:sldId id="279" r:id="rId14"/>
    <p:sldId id="262" r:id="rId15"/>
    <p:sldId id="263" r:id="rId16"/>
    <p:sldId id="276" r:id="rId17"/>
    <p:sldId id="277" r:id="rId18"/>
    <p:sldId id="264" r:id="rId19"/>
    <p:sldId id="265" r:id="rId20"/>
    <p:sldId id="266" r:id="rId21"/>
    <p:sldId id="267" r:id="rId22"/>
    <p:sldId id="268" r:id="rId23"/>
    <p:sldId id="269" r:id="rId24"/>
    <p:sldId id="270" r:id="rId25"/>
    <p:sldId id="271" r:id="rId26"/>
    <p:sldId id="283" r:id="rId27"/>
    <p:sldId id="286" r:id="rId28"/>
    <p:sldId id="27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AD5F0-3884-4125-A3BC-840704011FD7}" type="doc">
      <dgm:prSet loTypeId="urn:microsoft.com/office/officeart/2005/8/layout/cycle8" loCatId="cycle" qsTypeId="urn:microsoft.com/office/officeart/2005/8/quickstyle/simple1" qsCatId="simple" csTypeId="urn:microsoft.com/office/officeart/2005/8/colors/colorful2" csCatId="colorful" phldr="1"/>
      <dgm:spPr/>
    </dgm:pt>
    <dgm:pt modelId="{1C1A4842-A7FD-4071-B182-8CD2A21DD544}">
      <dgm:prSet phldrT="[Текст]"/>
      <dgm:spPr/>
      <dgm:t>
        <a:bodyPr/>
        <a:lstStyle/>
        <a:p>
          <a:r>
            <a:rPr lang="kk-KZ" dirty="0"/>
            <a:t>Тиімді әдістер мен тәсілдер</a:t>
          </a:r>
          <a:endParaRPr lang="ru-RU" dirty="0"/>
        </a:p>
      </dgm:t>
    </dgm:pt>
    <dgm:pt modelId="{C3BE44D6-BA6E-4FE5-84DB-3E70C0D4F3D4}" type="parTrans" cxnId="{22A7D2BE-3F77-4D22-BE47-3AE50676694B}">
      <dgm:prSet/>
      <dgm:spPr/>
      <dgm:t>
        <a:bodyPr/>
        <a:lstStyle/>
        <a:p>
          <a:endParaRPr lang="ru-RU"/>
        </a:p>
      </dgm:t>
    </dgm:pt>
    <dgm:pt modelId="{B76E1035-3012-469A-9FB4-261898D46824}" type="sibTrans" cxnId="{22A7D2BE-3F77-4D22-BE47-3AE50676694B}">
      <dgm:prSet/>
      <dgm:spPr/>
      <dgm:t>
        <a:bodyPr/>
        <a:lstStyle/>
        <a:p>
          <a:endParaRPr lang="ru-RU"/>
        </a:p>
      </dgm:t>
    </dgm:pt>
    <dgm:pt modelId="{8184B066-91BA-4428-AEC4-7A8EBB1748AF}">
      <dgm:prSet phldrT="[Текст]"/>
      <dgm:spPr/>
      <dgm:t>
        <a:bodyPr/>
        <a:lstStyle/>
        <a:p>
          <a:r>
            <a:rPr lang="kk-KZ" dirty="0"/>
            <a:t>Кері байланыс</a:t>
          </a:r>
          <a:endParaRPr lang="ru-RU" dirty="0"/>
        </a:p>
      </dgm:t>
    </dgm:pt>
    <dgm:pt modelId="{F78F7CFD-10B7-4E07-873B-ACC17E0869F1}" type="parTrans" cxnId="{BB4FBF98-3E89-4F87-A329-A0E8C5CBEB5C}">
      <dgm:prSet/>
      <dgm:spPr/>
      <dgm:t>
        <a:bodyPr/>
        <a:lstStyle/>
        <a:p>
          <a:endParaRPr lang="ru-RU"/>
        </a:p>
      </dgm:t>
    </dgm:pt>
    <dgm:pt modelId="{0B38E79E-A80C-4243-BCA5-6065B62450B8}" type="sibTrans" cxnId="{BB4FBF98-3E89-4F87-A329-A0E8C5CBEB5C}">
      <dgm:prSet/>
      <dgm:spPr/>
      <dgm:t>
        <a:bodyPr/>
        <a:lstStyle/>
        <a:p>
          <a:endParaRPr lang="ru-RU"/>
        </a:p>
      </dgm:t>
    </dgm:pt>
    <dgm:pt modelId="{48EEB5C0-CAB2-456B-90AE-E29D4EB3A0C4}">
      <dgm:prSet phldrT="[Текст]"/>
      <dgm:spPr/>
      <dgm:t>
        <a:bodyPr/>
        <a:lstStyle/>
        <a:p>
          <a:r>
            <a:rPr lang="kk-KZ" dirty="0"/>
            <a:t>Мотивация</a:t>
          </a:r>
          <a:endParaRPr lang="ru-RU" dirty="0"/>
        </a:p>
      </dgm:t>
    </dgm:pt>
    <dgm:pt modelId="{94DB0328-0905-487D-811C-1597C0F5F36A}" type="parTrans" cxnId="{D87A44A1-BE04-4C78-96EA-F71F28C70BC8}">
      <dgm:prSet/>
      <dgm:spPr/>
      <dgm:t>
        <a:bodyPr/>
        <a:lstStyle/>
        <a:p>
          <a:endParaRPr lang="ru-RU"/>
        </a:p>
      </dgm:t>
    </dgm:pt>
    <dgm:pt modelId="{A83FDB21-90A6-46C3-888D-A939FCBA8626}" type="sibTrans" cxnId="{D87A44A1-BE04-4C78-96EA-F71F28C70BC8}">
      <dgm:prSet/>
      <dgm:spPr/>
      <dgm:t>
        <a:bodyPr/>
        <a:lstStyle/>
        <a:p>
          <a:endParaRPr lang="ru-RU"/>
        </a:p>
      </dgm:t>
    </dgm:pt>
    <dgm:pt modelId="{033E4B18-6CA6-4DD4-95F2-FD393A83E10D}" type="pres">
      <dgm:prSet presAssocID="{9B3AD5F0-3884-4125-A3BC-840704011FD7}" presName="compositeShape" presStyleCnt="0">
        <dgm:presLayoutVars>
          <dgm:chMax val="7"/>
          <dgm:dir/>
          <dgm:resizeHandles val="exact"/>
        </dgm:presLayoutVars>
      </dgm:prSet>
      <dgm:spPr/>
    </dgm:pt>
    <dgm:pt modelId="{810B7B20-2FF0-41EC-A776-052D92806437}" type="pres">
      <dgm:prSet presAssocID="{9B3AD5F0-3884-4125-A3BC-840704011FD7}" presName="wedge1" presStyleLbl="node1" presStyleIdx="0" presStyleCnt="3"/>
      <dgm:spPr/>
      <dgm:t>
        <a:bodyPr/>
        <a:lstStyle/>
        <a:p>
          <a:endParaRPr lang="ru-RU"/>
        </a:p>
      </dgm:t>
    </dgm:pt>
    <dgm:pt modelId="{707EE172-CDC6-4076-BF4F-73ACBA9DFE9E}" type="pres">
      <dgm:prSet presAssocID="{9B3AD5F0-3884-4125-A3BC-840704011FD7}" presName="dummy1a" presStyleCnt="0"/>
      <dgm:spPr/>
    </dgm:pt>
    <dgm:pt modelId="{0444F997-7E14-4BD0-ABB6-899D4AA2E45D}" type="pres">
      <dgm:prSet presAssocID="{9B3AD5F0-3884-4125-A3BC-840704011FD7}" presName="dummy1b" presStyleCnt="0"/>
      <dgm:spPr/>
    </dgm:pt>
    <dgm:pt modelId="{0860C085-7043-42AC-8AD8-EC9F1CB9F621}" type="pres">
      <dgm:prSet presAssocID="{9B3AD5F0-3884-4125-A3BC-840704011FD7}" presName="wedge1Tx" presStyleLbl="node1" presStyleIdx="0" presStyleCnt="3">
        <dgm:presLayoutVars>
          <dgm:chMax val="0"/>
          <dgm:chPref val="0"/>
          <dgm:bulletEnabled val="1"/>
        </dgm:presLayoutVars>
      </dgm:prSet>
      <dgm:spPr/>
      <dgm:t>
        <a:bodyPr/>
        <a:lstStyle/>
        <a:p>
          <a:endParaRPr lang="ru-RU"/>
        </a:p>
      </dgm:t>
    </dgm:pt>
    <dgm:pt modelId="{2F7A24D5-960B-40E4-B996-D5408F2A5A2E}" type="pres">
      <dgm:prSet presAssocID="{9B3AD5F0-3884-4125-A3BC-840704011FD7}" presName="wedge2" presStyleLbl="node1" presStyleIdx="1" presStyleCnt="3"/>
      <dgm:spPr/>
      <dgm:t>
        <a:bodyPr/>
        <a:lstStyle/>
        <a:p>
          <a:endParaRPr lang="ru-RU"/>
        </a:p>
      </dgm:t>
    </dgm:pt>
    <dgm:pt modelId="{A0E5C23F-CBEA-47CA-A501-4C34A3559C8F}" type="pres">
      <dgm:prSet presAssocID="{9B3AD5F0-3884-4125-A3BC-840704011FD7}" presName="dummy2a" presStyleCnt="0"/>
      <dgm:spPr/>
    </dgm:pt>
    <dgm:pt modelId="{5E6A2BFE-DC58-48C4-9044-D14D34E497A2}" type="pres">
      <dgm:prSet presAssocID="{9B3AD5F0-3884-4125-A3BC-840704011FD7}" presName="dummy2b" presStyleCnt="0"/>
      <dgm:spPr/>
    </dgm:pt>
    <dgm:pt modelId="{525CCF27-8636-4341-BC69-37163971A5D4}" type="pres">
      <dgm:prSet presAssocID="{9B3AD5F0-3884-4125-A3BC-840704011FD7}" presName="wedge2Tx" presStyleLbl="node1" presStyleIdx="1" presStyleCnt="3">
        <dgm:presLayoutVars>
          <dgm:chMax val="0"/>
          <dgm:chPref val="0"/>
          <dgm:bulletEnabled val="1"/>
        </dgm:presLayoutVars>
      </dgm:prSet>
      <dgm:spPr/>
      <dgm:t>
        <a:bodyPr/>
        <a:lstStyle/>
        <a:p>
          <a:endParaRPr lang="ru-RU"/>
        </a:p>
      </dgm:t>
    </dgm:pt>
    <dgm:pt modelId="{54FA1FED-594B-40E4-A73D-28EAE7892385}" type="pres">
      <dgm:prSet presAssocID="{9B3AD5F0-3884-4125-A3BC-840704011FD7}" presName="wedge3" presStyleLbl="node1" presStyleIdx="2" presStyleCnt="3"/>
      <dgm:spPr/>
      <dgm:t>
        <a:bodyPr/>
        <a:lstStyle/>
        <a:p>
          <a:endParaRPr lang="ru-RU"/>
        </a:p>
      </dgm:t>
    </dgm:pt>
    <dgm:pt modelId="{A8BAB56E-5AD0-489A-9E4F-D73E9DA4C8C7}" type="pres">
      <dgm:prSet presAssocID="{9B3AD5F0-3884-4125-A3BC-840704011FD7}" presName="dummy3a" presStyleCnt="0"/>
      <dgm:spPr/>
    </dgm:pt>
    <dgm:pt modelId="{A92F0A3D-15F2-444B-B41C-8DD6047ADF5D}" type="pres">
      <dgm:prSet presAssocID="{9B3AD5F0-3884-4125-A3BC-840704011FD7}" presName="dummy3b" presStyleCnt="0"/>
      <dgm:spPr/>
    </dgm:pt>
    <dgm:pt modelId="{4C0EF82B-79B5-4F6D-A42E-C5D3226DD0A9}" type="pres">
      <dgm:prSet presAssocID="{9B3AD5F0-3884-4125-A3BC-840704011FD7}" presName="wedge3Tx" presStyleLbl="node1" presStyleIdx="2" presStyleCnt="3">
        <dgm:presLayoutVars>
          <dgm:chMax val="0"/>
          <dgm:chPref val="0"/>
          <dgm:bulletEnabled val="1"/>
        </dgm:presLayoutVars>
      </dgm:prSet>
      <dgm:spPr/>
      <dgm:t>
        <a:bodyPr/>
        <a:lstStyle/>
        <a:p>
          <a:endParaRPr lang="ru-RU"/>
        </a:p>
      </dgm:t>
    </dgm:pt>
    <dgm:pt modelId="{EC8EC1E9-0EFD-4ED8-9F98-E3AFC65FC226}" type="pres">
      <dgm:prSet presAssocID="{B76E1035-3012-469A-9FB4-261898D46824}" presName="arrowWedge1" presStyleLbl="fgSibTrans2D1" presStyleIdx="0" presStyleCnt="3"/>
      <dgm:spPr/>
    </dgm:pt>
    <dgm:pt modelId="{4BCA9C61-EB20-4030-8B8D-88C42D575822}" type="pres">
      <dgm:prSet presAssocID="{0B38E79E-A80C-4243-BCA5-6065B62450B8}" presName="arrowWedge2" presStyleLbl="fgSibTrans2D1" presStyleIdx="1" presStyleCnt="3"/>
      <dgm:spPr/>
    </dgm:pt>
    <dgm:pt modelId="{4C32F55C-D03A-4948-9E43-615B294095B9}" type="pres">
      <dgm:prSet presAssocID="{A83FDB21-90A6-46C3-888D-A939FCBA8626}" presName="arrowWedge3" presStyleLbl="fgSibTrans2D1" presStyleIdx="2" presStyleCnt="3"/>
      <dgm:spPr/>
    </dgm:pt>
  </dgm:ptLst>
  <dgm:cxnLst>
    <dgm:cxn modelId="{66A2D193-8148-4C15-831B-F6EC5CA19DD6}" type="presOf" srcId="{1C1A4842-A7FD-4071-B182-8CD2A21DD544}" destId="{0860C085-7043-42AC-8AD8-EC9F1CB9F621}" srcOrd="1" destOrd="0" presId="urn:microsoft.com/office/officeart/2005/8/layout/cycle8"/>
    <dgm:cxn modelId="{55CCF92B-4216-4753-A9C7-9FFCCC3FE5CD}" type="presOf" srcId="{48EEB5C0-CAB2-456B-90AE-E29D4EB3A0C4}" destId="{54FA1FED-594B-40E4-A73D-28EAE7892385}" srcOrd="0" destOrd="0" presId="urn:microsoft.com/office/officeart/2005/8/layout/cycle8"/>
    <dgm:cxn modelId="{BB4FBF98-3E89-4F87-A329-A0E8C5CBEB5C}" srcId="{9B3AD5F0-3884-4125-A3BC-840704011FD7}" destId="{8184B066-91BA-4428-AEC4-7A8EBB1748AF}" srcOrd="1" destOrd="0" parTransId="{F78F7CFD-10B7-4E07-873B-ACC17E0869F1}" sibTransId="{0B38E79E-A80C-4243-BCA5-6065B62450B8}"/>
    <dgm:cxn modelId="{715947EA-E8C2-4536-B014-6CBD02710857}" type="presOf" srcId="{48EEB5C0-CAB2-456B-90AE-E29D4EB3A0C4}" destId="{4C0EF82B-79B5-4F6D-A42E-C5D3226DD0A9}" srcOrd="1" destOrd="0" presId="urn:microsoft.com/office/officeart/2005/8/layout/cycle8"/>
    <dgm:cxn modelId="{2C015644-A52D-4AAE-9057-B6BCC2CAAD07}" type="presOf" srcId="{1C1A4842-A7FD-4071-B182-8CD2A21DD544}" destId="{810B7B20-2FF0-41EC-A776-052D92806437}" srcOrd="0" destOrd="0" presId="urn:microsoft.com/office/officeart/2005/8/layout/cycle8"/>
    <dgm:cxn modelId="{22A7D2BE-3F77-4D22-BE47-3AE50676694B}" srcId="{9B3AD5F0-3884-4125-A3BC-840704011FD7}" destId="{1C1A4842-A7FD-4071-B182-8CD2A21DD544}" srcOrd="0" destOrd="0" parTransId="{C3BE44D6-BA6E-4FE5-84DB-3E70C0D4F3D4}" sibTransId="{B76E1035-3012-469A-9FB4-261898D46824}"/>
    <dgm:cxn modelId="{F9B1A15E-6B49-4E2C-A470-4C5BD2677AC8}" type="presOf" srcId="{9B3AD5F0-3884-4125-A3BC-840704011FD7}" destId="{033E4B18-6CA6-4DD4-95F2-FD393A83E10D}" srcOrd="0" destOrd="0" presId="urn:microsoft.com/office/officeart/2005/8/layout/cycle8"/>
    <dgm:cxn modelId="{258A75A3-FA0C-4B05-B9FB-0392757C53D8}" type="presOf" srcId="{8184B066-91BA-4428-AEC4-7A8EBB1748AF}" destId="{2F7A24D5-960B-40E4-B996-D5408F2A5A2E}" srcOrd="0" destOrd="0" presId="urn:microsoft.com/office/officeart/2005/8/layout/cycle8"/>
    <dgm:cxn modelId="{4789E00F-7815-4865-B2F6-D4E088777ECA}" type="presOf" srcId="{8184B066-91BA-4428-AEC4-7A8EBB1748AF}" destId="{525CCF27-8636-4341-BC69-37163971A5D4}" srcOrd="1" destOrd="0" presId="urn:microsoft.com/office/officeart/2005/8/layout/cycle8"/>
    <dgm:cxn modelId="{D87A44A1-BE04-4C78-96EA-F71F28C70BC8}" srcId="{9B3AD5F0-3884-4125-A3BC-840704011FD7}" destId="{48EEB5C0-CAB2-456B-90AE-E29D4EB3A0C4}" srcOrd="2" destOrd="0" parTransId="{94DB0328-0905-487D-811C-1597C0F5F36A}" sibTransId="{A83FDB21-90A6-46C3-888D-A939FCBA8626}"/>
    <dgm:cxn modelId="{E27E888C-9EC6-4FCA-A206-125489CE39A7}" type="presParOf" srcId="{033E4B18-6CA6-4DD4-95F2-FD393A83E10D}" destId="{810B7B20-2FF0-41EC-A776-052D92806437}" srcOrd="0" destOrd="0" presId="urn:microsoft.com/office/officeart/2005/8/layout/cycle8"/>
    <dgm:cxn modelId="{EA06662C-EF2C-4F10-B551-4ED1A2AF3513}" type="presParOf" srcId="{033E4B18-6CA6-4DD4-95F2-FD393A83E10D}" destId="{707EE172-CDC6-4076-BF4F-73ACBA9DFE9E}" srcOrd="1" destOrd="0" presId="urn:microsoft.com/office/officeart/2005/8/layout/cycle8"/>
    <dgm:cxn modelId="{05A64BBF-0219-42AF-8066-1FB97DCF70C5}" type="presParOf" srcId="{033E4B18-6CA6-4DD4-95F2-FD393A83E10D}" destId="{0444F997-7E14-4BD0-ABB6-899D4AA2E45D}" srcOrd="2" destOrd="0" presId="urn:microsoft.com/office/officeart/2005/8/layout/cycle8"/>
    <dgm:cxn modelId="{AFF6D5B5-9818-4E75-B49F-DEAF0D5B25F9}" type="presParOf" srcId="{033E4B18-6CA6-4DD4-95F2-FD393A83E10D}" destId="{0860C085-7043-42AC-8AD8-EC9F1CB9F621}" srcOrd="3" destOrd="0" presId="urn:microsoft.com/office/officeart/2005/8/layout/cycle8"/>
    <dgm:cxn modelId="{FC48F715-B18B-46DA-A1E8-836AA0BF9860}" type="presParOf" srcId="{033E4B18-6CA6-4DD4-95F2-FD393A83E10D}" destId="{2F7A24D5-960B-40E4-B996-D5408F2A5A2E}" srcOrd="4" destOrd="0" presId="urn:microsoft.com/office/officeart/2005/8/layout/cycle8"/>
    <dgm:cxn modelId="{98B73AAF-0144-4FA7-9608-672542DFDFF5}" type="presParOf" srcId="{033E4B18-6CA6-4DD4-95F2-FD393A83E10D}" destId="{A0E5C23F-CBEA-47CA-A501-4C34A3559C8F}" srcOrd="5" destOrd="0" presId="urn:microsoft.com/office/officeart/2005/8/layout/cycle8"/>
    <dgm:cxn modelId="{5E6984E3-B095-46A6-A2F0-5E283DEC69D3}" type="presParOf" srcId="{033E4B18-6CA6-4DD4-95F2-FD393A83E10D}" destId="{5E6A2BFE-DC58-48C4-9044-D14D34E497A2}" srcOrd="6" destOrd="0" presId="urn:microsoft.com/office/officeart/2005/8/layout/cycle8"/>
    <dgm:cxn modelId="{43CC8526-D96D-4430-B648-75409F7526F3}" type="presParOf" srcId="{033E4B18-6CA6-4DD4-95F2-FD393A83E10D}" destId="{525CCF27-8636-4341-BC69-37163971A5D4}" srcOrd="7" destOrd="0" presId="urn:microsoft.com/office/officeart/2005/8/layout/cycle8"/>
    <dgm:cxn modelId="{3EB8B9D0-2B98-494D-A15D-37BA45D934A2}" type="presParOf" srcId="{033E4B18-6CA6-4DD4-95F2-FD393A83E10D}" destId="{54FA1FED-594B-40E4-A73D-28EAE7892385}" srcOrd="8" destOrd="0" presId="urn:microsoft.com/office/officeart/2005/8/layout/cycle8"/>
    <dgm:cxn modelId="{8C0A9A56-F631-493E-8E11-DEE83577B886}" type="presParOf" srcId="{033E4B18-6CA6-4DD4-95F2-FD393A83E10D}" destId="{A8BAB56E-5AD0-489A-9E4F-D73E9DA4C8C7}" srcOrd="9" destOrd="0" presId="urn:microsoft.com/office/officeart/2005/8/layout/cycle8"/>
    <dgm:cxn modelId="{606E71C0-A556-41B3-BB14-0FA6836D0C0B}" type="presParOf" srcId="{033E4B18-6CA6-4DD4-95F2-FD393A83E10D}" destId="{A92F0A3D-15F2-444B-B41C-8DD6047ADF5D}" srcOrd="10" destOrd="0" presId="urn:microsoft.com/office/officeart/2005/8/layout/cycle8"/>
    <dgm:cxn modelId="{574E89CD-FDA6-41CC-B8A1-2F0113D2F0A9}" type="presParOf" srcId="{033E4B18-6CA6-4DD4-95F2-FD393A83E10D}" destId="{4C0EF82B-79B5-4F6D-A42E-C5D3226DD0A9}" srcOrd="11" destOrd="0" presId="urn:microsoft.com/office/officeart/2005/8/layout/cycle8"/>
    <dgm:cxn modelId="{F073F8CE-EE83-404B-8CEF-33EA7F39302B}" type="presParOf" srcId="{033E4B18-6CA6-4DD4-95F2-FD393A83E10D}" destId="{EC8EC1E9-0EFD-4ED8-9F98-E3AFC65FC226}" srcOrd="12" destOrd="0" presId="urn:microsoft.com/office/officeart/2005/8/layout/cycle8"/>
    <dgm:cxn modelId="{56C614FD-A487-4895-927E-BEE7F93AA201}" type="presParOf" srcId="{033E4B18-6CA6-4DD4-95F2-FD393A83E10D}" destId="{4BCA9C61-EB20-4030-8B8D-88C42D575822}" srcOrd="13" destOrd="0" presId="urn:microsoft.com/office/officeart/2005/8/layout/cycle8"/>
    <dgm:cxn modelId="{BA9313D9-972E-4DE9-892E-D43203FD8E14}" type="presParOf" srcId="{033E4B18-6CA6-4DD4-95F2-FD393A83E10D}" destId="{4C32F55C-D03A-4948-9E43-615B294095B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B7B20-2FF0-41EC-A776-052D92806437}">
      <dsp:nvSpPr>
        <dsp:cNvPr id="0" name=""/>
        <dsp:cNvSpPr/>
      </dsp:nvSpPr>
      <dsp:spPr>
        <a:xfrm>
          <a:off x="1881902" y="352213"/>
          <a:ext cx="4551680" cy="4551680"/>
        </a:xfrm>
        <a:prstGeom prst="pie">
          <a:avLst>
            <a:gd name="adj1" fmla="val 16200000"/>
            <a:gd name="adj2" fmla="val 180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kk-KZ" sz="2400" kern="1200" dirty="0"/>
            <a:t>Тиімді әдістер мен тәсілдер</a:t>
          </a:r>
          <a:endParaRPr lang="ru-RU" sz="2400" kern="1200" dirty="0"/>
        </a:p>
      </dsp:txBody>
      <dsp:txXfrm>
        <a:off x="4280746" y="1316736"/>
        <a:ext cx="1625600" cy="1354666"/>
      </dsp:txXfrm>
    </dsp:sp>
    <dsp:sp modelId="{2F7A24D5-960B-40E4-B996-D5408F2A5A2E}">
      <dsp:nvSpPr>
        <dsp:cNvPr id="0" name=""/>
        <dsp:cNvSpPr/>
      </dsp:nvSpPr>
      <dsp:spPr>
        <a:xfrm>
          <a:off x="1788159" y="514773"/>
          <a:ext cx="4551680" cy="4551680"/>
        </a:xfrm>
        <a:prstGeom prst="pie">
          <a:avLst>
            <a:gd name="adj1" fmla="val 1800000"/>
            <a:gd name="adj2" fmla="val 9000000"/>
          </a:avLst>
        </a:prstGeom>
        <a:solidFill>
          <a:schemeClr val="accent2">
            <a:hueOff val="-1671780"/>
            <a:satOff val="-6640"/>
            <a:lumOff val="42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kk-KZ" sz="2400" kern="1200" dirty="0"/>
            <a:t>Кері байланыс</a:t>
          </a:r>
          <a:endParaRPr lang="ru-RU" sz="2400" kern="1200" dirty="0"/>
        </a:p>
      </dsp:txBody>
      <dsp:txXfrm>
        <a:off x="2871893" y="3467946"/>
        <a:ext cx="2438400" cy="1192106"/>
      </dsp:txXfrm>
    </dsp:sp>
    <dsp:sp modelId="{54FA1FED-594B-40E4-A73D-28EAE7892385}">
      <dsp:nvSpPr>
        <dsp:cNvPr id="0" name=""/>
        <dsp:cNvSpPr/>
      </dsp:nvSpPr>
      <dsp:spPr>
        <a:xfrm>
          <a:off x="1694416" y="352213"/>
          <a:ext cx="4551680" cy="4551680"/>
        </a:xfrm>
        <a:prstGeom prst="pie">
          <a:avLst>
            <a:gd name="adj1" fmla="val 9000000"/>
            <a:gd name="adj2" fmla="val 16200000"/>
          </a:avLst>
        </a:prstGeom>
        <a:solidFill>
          <a:schemeClr val="accent2">
            <a:hueOff val="-3343561"/>
            <a:satOff val="-13279"/>
            <a:lumOff val="84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kk-KZ" sz="2400" kern="1200" dirty="0"/>
            <a:t>Мотивация</a:t>
          </a:r>
          <a:endParaRPr lang="ru-RU" sz="2400" kern="1200" dirty="0"/>
        </a:p>
      </dsp:txBody>
      <dsp:txXfrm>
        <a:off x="2221653" y="1316736"/>
        <a:ext cx="1625600" cy="1354666"/>
      </dsp:txXfrm>
    </dsp:sp>
    <dsp:sp modelId="{EC8EC1E9-0EFD-4ED8-9F98-E3AFC65FC226}">
      <dsp:nvSpPr>
        <dsp:cNvPr id="0" name=""/>
        <dsp:cNvSpPr/>
      </dsp:nvSpPr>
      <dsp:spPr>
        <a:xfrm>
          <a:off x="1600507" y="70442"/>
          <a:ext cx="5115221" cy="5115221"/>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CA9C61-EB20-4030-8B8D-88C42D575822}">
      <dsp:nvSpPr>
        <dsp:cNvPr id="0" name=""/>
        <dsp:cNvSpPr/>
      </dsp:nvSpPr>
      <dsp:spPr>
        <a:xfrm>
          <a:off x="1506389" y="232714"/>
          <a:ext cx="5115221" cy="5115221"/>
        </a:xfrm>
        <a:prstGeom prst="circularArrow">
          <a:avLst>
            <a:gd name="adj1" fmla="val 5085"/>
            <a:gd name="adj2" fmla="val 327528"/>
            <a:gd name="adj3" fmla="val 8671970"/>
            <a:gd name="adj4" fmla="val 1800502"/>
            <a:gd name="adj5" fmla="val 5932"/>
          </a:avLst>
        </a:prstGeom>
        <a:solidFill>
          <a:schemeClr val="accent2">
            <a:hueOff val="-1671780"/>
            <a:satOff val="-6640"/>
            <a:lumOff val="42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32F55C-D03A-4948-9E43-615B294095B9}">
      <dsp:nvSpPr>
        <dsp:cNvPr id="0" name=""/>
        <dsp:cNvSpPr/>
      </dsp:nvSpPr>
      <dsp:spPr>
        <a:xfrm>
          <a:off x="1412270" y="70442"/>
          <a:ext cx="5115221" cy="5115221"/>
        </a:xfrm>
        <a:prstGeom prst="circularArrow">
          <a:avLst>
            <a:gd name="adj1" fmla="val 5085"/>
            <a:gd name="adj2" fmla="val 327528"/>
            <a:gd name="adj3" fmla="val 15873039"/>
            <a:gd name="adj4" fmla="val 9000000"/>
            <a:gd name="adj5" fmla="val 5932"/>
          </a:avLst>
        </a:prstGeom>
        <a:solidFill>
          <a:schemeClr val="accent2">
            <a:hueOff val="-3343561"/>
            <a:satOff val="-13279"/>
            <a:lumOff val="8432"/>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ABBEDE4-E270-4F6B-BFF6-77A467CE81D3}" type="datetimeFigureOut">
              <a:rPr lang="ru-RU" smtClean="0"/>
              <a:t>09.02.2024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84B98A-AA6F-48CA-8943-BA5BD90920CA}" type="slidenum">
              <a:rPr lang="ru-RU" smtClean="0"/>
              <a:t>‹#›</a:t>
            </a:fld>
            <a:endParaRPr lang="ru-RU"/>
          </a:p>
        </p:txBody>
      </p:sp>
    </p:spTree>
    <p:extLst>
      <p:ext uri="{BB962C8B-B14F-4D97-AF65-F5344CB8AC3E}">
        <p14:creationId xmlns:p14="http://schemas.microsoft.com/office/powerpoint/2010/main" val="41508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ABBEDE4-E270-4F6B-BFF6-77A467CE81D3}" type="datetimeFigureOut">
              <a:rPr lang="ru-RU" smtClean="0"/>
              <a:t>09.02.2024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84B98A-AA6F-48CA-8943-BA5BD90920CA}" type="slidenum">
              <a:rPr lang="ru-RU" smtClean="0"/>
              <a:t>‹#›</a:t>
            </a:fld>
            <a:endParaRPr lang="ru-RU"/>
          </a:p>
        </p:txBody>
      </p:sp>
    </p:spTree>
    <p:extLst>
      <p:ext uri="{BB962C8B-B14F-4D97-AF65-F5344CB8AC3E}">
        <p14:creationId xmlns:p14="http://schemas.microsoft.com/office/powerpoint/2010/main" val="758248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ABBEDE4-E270-4F6B-BFF6-77A467CE81D3}" type="datetimeFigureOut">
              <a:rPr lang="ru-RU" smtClean="0"/>
              <a:t>09.02.2024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84B98A-AA6F-48CA-8943-BA5BD90920CA}" type="slidenum">
              <a:rPr lang="ru-RU" smtClean="0"/>
              <a:t>‹#›</a:t>
            </a:fld>
            <a:endParaRPr lang="ru-RU"/>
          </a:p>
        </p:txBody>
      </p:sp>
    </p:spTree>
    <p:extLst>
      <p:ext uri="{BB962C8B-B14F-4D97-AF65-F5344CB8AC3E}">
        <p14:creationId xmlns:p14="http://schemas.microsoft.com/office/powerpoint/2010/main" val="3889165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ABBEDE4-E270-4F6B-BFF6-77A467CE81D3}" type="datetimeFigureOut">
              <a:rPr lang="ru-RU" smtClean="0"/>
              <a:t>09.02.2024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84B98A-AA6F-48CA-8943-BA5BD90920CA}"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25644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ABBEDE4-E270-4F6B-BFF6-77A467CE81D3}" type="datetimeFigureOut">
              <a:rPr lang="ru-RU" smtClean="0"/>
              <a:t>09.02.2024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84B98A-AA6F-48CA-8943-BA5BD90920CA}" type="slidenum">
              <a:rPr lang="ru-RU" smtClean="0"/>
              <a:t>‹#›</a:t>
            </a:fld>
            <a:endParaRPr lang="ru-RU"/>
          </a:p>
        </p:txBody>
      </p:sp>
    </p:spTree>
    <p:extLst>
      <p:ext uri="{BB962C8B-B14F-4D97-AF65-F5344CB8AC3E}">
        <p14:creationId xmlns:p14="http://schemas.microsoft.com/office/powerpoint/2010/main" val="4145144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ABBEDE4-E270-4F6B-BFF6-77A467CE81D3}" type="datetimeFigureOut">
              <a:rPr lang="ru-RU" smtClean="0"/>
              <a:t>09.02.2024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D84B98A-AA6F-48CA-8943-BA5BD90920CA}" type="slidenum">
              <a:rPr lang="ru-RU" smtClean="0"/>
              <a:t>‹#›</a:t>
            </a:fld>
            <a:endParaRPr lang="ru-RU"/>
          </a:p>
        </p:txBody>
      </p:sp>
    </p:spTree>
    <p:extLst>
      <p:ext uri="{BB962C8B-B14F-4D97-AF65-F5344CB8AC3E}">
        <p14:creationId xmlns:p14="http://schemas.microsoft.com/office/powerpoint/2010/main" val="3946645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ABBEDE4-E270-4F6B-BFF6-77A467CE81D3}" type="datetimeFigureOut">
              <a:rPr lang="ru-RU" smtClean="0"/>
              <a:t>09.02.2024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D84B98A-AA6F-48CA-8943-BA5BD90920CA}" type="slidenum">
              <a:rPr lang="ru-RU" smtClean="0"/>
              <a:t>‹#›</a:t>
            </a:fld>
            <a:endParaRPr lang="ru-RU"/>
          </a:p>
        </p:txBody>
      </p:sp>
    </p:spTree>
    <p:extLst>
      <p:ext uri="{BB962C8B-B14F-4D97-AF65-F5344CB8AC3E}">
        <p14:creationId xmlns:p14="http://schemas.microsoft.com/office/powerpoint/2010/main" val="1132884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ABBEDE4-E270-4F6B-BFF6-77A467CE81D3}" type="datetimeFigureOut">
              <a:rPr lang="ru-RU" smtClean="0"/>
              <a:t>09.02.2024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84B98A-AA6F-48CA-8943-BA5BD90920CA}" type="slidenum">
              <a:rPr lang="ru-RU" smtClean="0"/>
              <a:t>‹#›</a:t>
            </a:fld>
            <a:endParaRPr lang="ru-RU"/>
          </a:p>
        </p:txBody>
      </p:sp>
    </p:spTree>
    <p:extLst>
      <p:ext uri="{BB962C8B-B14F-4D97-AF65-F5344CB8AC3E}">
        <p14:creationId xmlns:p14="http://schemas.microsoft.com/office/powerpoint/2010/main" val="1835242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ABBEDE4-E270-4F6B-BFF6-77A467CE81D3}" type="datetimeFigureOut">
              <a:rPr lang="ru-RU" smtClean="0"/>
              <a:t>09.02.2024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84B98A-AA6F-48CA-8943-BA5BD90920CA}" type="slidenum">
              <a:rPr lang="ru-RU" smtClean="0"/>
              <a:t>‹#›</a:t>
            </a:fld>
            <a:endParaRPr lang="ru-RU"/>
          </a:p>
        </p:txBody>
      </p:sp>
    </p:spTree>
    <p:extLst>
      <p:ext uri="{BB962C8B-B14F-4D97-AF65-F5344CB8AC3E}">
        <p14:creationId xmlns:p14="http://schemas.microsoft.com/office/powerpoint/2010/main" val="184582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ABBEDE4-E270-4F6B-BFF6-77A467CE81D3}" type="datetimeFigureOut">
              <a:rPr lang="ru-RU" smtClean="0"/>
              <a:t>09.02.2024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84B98A-AA6F-48CA-8943-BA5BD90920CA}" type="slidenum">
              <a:rPr lang="ru-RU" smtClean="0"/>
              <a:t>‹#›</a:t>
            </a:fld>
            <a:endParaRPr lang="ru-RU"/>
          </a:p>
        </p:txBody>
      </p:sp>
    </p:spTree>
    <p:extLst>
      <p:ext uri="{BB962C8B-B14F-4D97-AF65-F5344CB8AC3E}">
        <p14:creationId xmlns:p14="http://schemas.microsoft.com/office/powerpoint/2010/main" val="217053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ABBEDE4-E270-4F6B-BFF6-77A467CE81D3}" type="datetimeFigureOut">
              <a:rPr lang="ru-RU" smtClean="0"/>
              <a:t>09.02.2024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84B98A-AA6F-48CA-8943-BA5BD90920CA}" type="slidenum">
              <a:rPr lang="ru-RU" smtClean="0"/>
              <a:t>‹#›</a:t>
            </a:fld>
            <a:endParaRPr lang="ru-RU"/>
          </a:p>
        </p:txBody>
      </p:sp>
    </p:spTree>
    <p:extLst>
      <p:ext uri="{BB962C8B-B14F-4D97-AF65-F5344CB8AC3E}">
        <p14:creationId xmlns:p14="http://schemas.microsoft.com/office/powerpoint/2010/main" val="1470118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ABBEDE4-E270-4F6B-BFF6-77A467CE81D3}" type="datetimeFigureOut">
              <a:rPr lang="ru-RU" smtClean="0"/>
              <a:t>09.02.2024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84B98A-AA6F-48CA-8943-BA5BD90920CA}" type="slidenum">
              <a:rPr lang="ru-RU" smtClean="0"/>
              <a:t>‹#›</a:t>
            </a:fld>
            <a:endParaRPr lang="ru-RU"/>
          </a:p>
        </p:txBody>
      </p:sp>
    </p:spTree>
    <p:extLst>
      <p:ext uri="{BB962C8B-B14F-4D97-AF65-F5344CB8AC3E}">
        <p14:creationId xmlns:p14="http://schemas.microsoft.com/office/powerpoint/2010/main" val="216104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ABBEDE4-E270-4F6B-BFF6-77A467CE81D3}" type="datetimeFigureOut">
              <a:rPr lang="ru-RU" smtClean="0"/>
              <a:t>09.02.2024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D84B98A-AA6F-48CA-8943-BA5BD90920CA}" type="slidenum">
              <a:rPr lang="ru-RU" smtClean="0"/>
              <a:t>‹#›</a:t>
            </a:fld>
            <a:endParaRPr lang="ru-RU"/>
          </a:p>
        </p:txBody>
      </p:sp>
    </p:spTree>
    <p:extLst>
      <p:ext uri="{BB962C8B-B14F-4D97-AF65-F5344CB8AC3E}">
        <p14:creationId xmlns:p14="http://schemas.microsoft.com/office/powerpoint/2010/main" val="3627512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ABBEDE4-E270-4F6B-BFF6-77A467CE81D3}" type="datetimeFigureOut">
              <a:rPr lang="ru-RU" smtClean="0"/>
              <a:t>09.02.2024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D84B98A-AA6F-48CA-8943-BA5BD90920CA}" type="slidenum">
              <a:rPr lang="ru-RU" smtClean="0"/>
              <a:t>‹#›</a:t>
            </a:fld>
            <a:endParaRPr lang="ru-RU"/>
          </a:p>
        </p:txBody>
      </p:sp>
    </p:spTree>
    <p:extLst>
      <p:ext uri="{BB962C8B-B14F-4D97-AF65-F5344CB8AC3E}">
        <p14:creationId xmlns:p14="http://schemas.microsoft.com/office/powerpoint/2010/main" val="24543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ABBEDE4-E270-4F6B-BFF6-77A467CE81D3}" type="datetimeFigureOut">
              <a:rPr lang="ru-RU" smtClean="0"/>
              <a:t>09.02.2024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D84B98A-AA6F-48CA-8943-BA5BD90920CA}" type="slidenum">
              <a:rPr lang="ru-RU" smtClean="0"/>
              <a:t>‹#›</a:t>
            </a:fld>
            <a:endParaRPr lang="ru-RU"/>
          </a:p>
        </p:txBody>
      </p:sp>
    </p:spTree>
    <p:extLst>
      <p:ext uri="{BB962C8B-B14F-4D97-AF65-F5344CB8AC3E}">
        <p14:creationId xmlns:p14="http://schemas.microsoft.com/office/powerpoint/2010/main" val="794755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ABBEDE4-E270-4F6B-BFF6-77A467CE81D3}" type="datetimeFigureOut">
              <a:rPr lang="ru-RU" smtClean="0"/>
              <a:t>09.02.2024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84B98A-AA6F-48CA-8943-BA5BD90920CA}" type="slidenum">
              <a:rPr lang="ru-RU" smtClean="0"/>
              <a:t>‹#›</a:t>
            </a:fld>
            <a:endParaRPr lang="ru-RU"/>
          </a:p>
        </p:txBody>
      </p:sp>
    </p:spTree>
    <p:extLst>
      <p:ext uri="{BB962C8B-B14F-4D97-AF65-F5344CB8AC3E}">
        <p14:creationId xmlns:p14="http://schemas.microsoft.com/office/powerpoint/2010/main" val="193838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ABBEDE4-E270-4F6B-BFF6-77A467CE81D3}" type="datetimeFigureOut">
              <a:rPr lang="ru-RU" smtClean="0"/>
              <a:t>09.02.2024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84B98A-AA6F-48CA-8943-BA5BD90920CA}" type="slidenum">
              <a:rPr lang="ru-RU" smtClean="0"/>
              <a:t>‹#›</a:t>
            </a:fld>
            <a:endParaRPr lang="ru-RU"/>
          </a:p>
        </p:txBody>
      </p:sp>
    </p:spTree>
    <p:extLst>
      <p:ext uri="{BB962C8B-B14F-4D97-AF65-F5344CB8AC3E}">
        <p14:creationId xmlns:p14="http://schemas.microsoft.com/office/powerpoint/2010/main" val="352436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0">
              <a:schemeClr val="bg2">
                <a:tint val="78000"/>
                <a:shade val="100000"/>
                <a:hueMod val="136000"/>
                <a:satMod val="160000"/>
                <a:lumMod val="105000"/>
              </a:schemeClr>
            </a:gs>
            <a:gs pos="100000">
              <a:schemeClr val="bg2">
                <a:shade val="92000"/>
                <a:satMod val="170000"/>
                <a:lumMod val="96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ABBEDE4-E270-4F6B-BFF6-77A467CE81D3}" type="datetimeFigureOut">
              <a:rPr lang="ru-RU" smtClean="0"/>
              <a:t>09.02.2024</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D84B98A-AA6F-48CA-8943-BA5BD90920CA}" type="slidenum">
              <a:rPr lang="ru-RU" smtClean="0"/>
              <a:t>‹#›</a:t>
            </a:fld>
            <a:endParaRPr lang="ru-RU"/>
          </a:p>
        </p:txBody>
      </p:sp>
    </p:spTree>
    <p:extLst>
      <p:ext uri="{BB962C8B-B14F-4D97-AF65-F5344CB8AC3E}">
        <p14:creationId xmlns:p14="http://schemas.microsoft.com/office/powerpoint/2010/main" val="179416921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hyperlink" Target="https://wordwall.net/ru/resource/34579727" TargetMode="External"/><Relationship Id="rId4" Type="http://schemas.openxmlformats.org/officeDocument/2006/relationships/hyperlink" Target="https://www.tarsiamaker.co.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hyperlink" Target="http://www.edutainme.ru/post/6-table" TargetMode="Externa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5.jpeg"/><Relationship Id="rId7" Type="http://schemas.openxmlformats.org/officeDocument/2006/relationships/image" Target="../media/image40.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hyperlink" Target="https://clck.ru/xM9m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Jul19_2017_Getty_501671602_DNA1437814620.jpg"/>
          <p:cNvPicPr>
            <a:picLocks noChangeAspect="1"/>
          </p:cNvPicPr>
          <p:nvPr/>
        </p:nvPicPr>
        <p:blipFill>
          <a:blip r:embed="rId2" cstate="print"/>
          <a:srcRect t="23047" r="4902" b="27734"/>
          <a:stretch>
            <a:fillRect/>
          </a:stretch>
        </p:blipFill>
        <p:spPr>
          <a:xfrm rot="21039325" flipV="1">
            <a:off x="5160196" y="919210"/>
            <a:ext cx="6674808" cy="2857359"/>
          </a:xfrm>
          <a:prstGeom prst="ellipse">
            <a:avLst/>
          </a:prstGeom>
          <a:ln>
            <a:noFill/>
          </a:ln>
          <a:effectLst>
            <a:softEdge rad="112500"/>
          </a:effectLst>
        </p:spPr>
      </p:pic>
      <p:pic>
        <p:nvPicPr>
          <p:cNvPr id="3" name="Рисунок 2" descr="Jul19_2017_Getty_501671602_DNA1437814620.jpg"/>
          <p:cNvPicPr>
            <a:picLocks noChangeAspect="1"/>
          </p:cNvPicPr>
          <p:nvPr/>
        </p:nvPicPr>
        <p:blipFill>
          <a:blip r:embed="rId3" cstate="print"/>
          <a:srcRect t="23047" r="4902" b="27734"/>
          <a:stretch>
            <a:fillRect/>
          </a:stretch>
        </p:blipFill>
        <p:spPr>
          <a:xfrm>
            <a:off x="363206" y="3442035"/>
            <a:ext cx="6279931" cy="2838692"/>
          </a:xfrm>
          <a:prstGeom prst="ellipse">
            <a:avLst/>
          </a:prstGeom>
          <a:ln>
            <a:noFill/>
          </a:ln>
          <a:effectLst>
            <a:softEdge rad="112500"/>
          </a:effectLst>
        </p:spPr>
      </p:pic>
      <p:sp>
        <p:nvSpPr>
          <p:cNvPr id="4" name="Прямоугольник 3"/>
          <p:cNvSpPr/>
          <p:nvPr/>
        </p:nvSpPr>
        <p:spPr>
          <a:xfrm>
            <a:off x="5644685" y="3242350"/>
            <a:ext cx="902546" cy="73359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78354" tIns="39177" rIns="78354" bIns="39177" rtlCol="0" anchor="ctr"/>
          <a:lstStyle/>
          <a:p>
            <a:pPr algn="ctr"/>
            <a:endParaRPr lang="ru-RU" sz="1350"/>
          </a:p>
        </p:txBody>
      </p:sp>
      <p:sp>
        <p:nvSpPr>
          <p:cNvPr id="5" name="Прямоугольник 4"/>
          <p:cNvSpPr/>
          <p:nvPr/>
        </p:nvSpPr>
        <p:spPr>
          <a:xfrm>
            <a:off x="461819" y="3240084"/>
            <a:ext cx="11425382" cy="73359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78354" tIns="39177" rIns="78354" bIns="39177" rtlCol="0" anchor="ctr"/>
          <a:lstStyle/>
          <a:p>
            <a:pPr algn="ctr"/>
            <a:endParaRPr lang="ru-RU" sz="1350"/>
          </a:p>
        </p:txBody>
      </p:sp>
      <p:sp>
        <p:nvSpPr>
          <p:cNvPr id="6" name="Прямоугольник 5"/>
          <p:cNvSpPr/>
          <p:nvPr/>
        </p:nvSpPr>
        <p:spPr>
          <a:xfrm>
            <a:off x="461818" y="3212126"/>
            <a:ext cx="11462327" cy="7278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8354" tIns="39177" rIns="78354" bIns="39177" rtlCol="0" anchor="ctr"/>
          <a:lstStyle/>
          <a:p>
            <a:pPr algn="ctr"/>
            <a:endParaRPr lang="ru-RU" sz="1350"/>
          </a:p>
        </p:txBody>
      </p:sp>
      <p:sp>
        <p:nvSpPr>
          <p:cNvPr id="7" name="Прямоугольник 6"/>
          <p:cNvSpPr/>
          <p:nvPr/>
        </p:nvSpPr>
        <p:spPr>
          <a:xfrm>
            <a:off x="461786" y="3961691"/>
            <a:ext cx="11462327" cy="7278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8354" tIns="39177" rIns="78354" bIns="39177" rtlCol="0" anchor="ctr"/>
          <a:lstStyle/>
          <a:p>
            <a:pPr algn="ctr"/>
            <a:endParaRPr lang="ru-RU" sz="1350"/>
          </a:p>
        </p:txBody>
      </p:sp>
      <p:cxnSp>
        <p:nvCxnSpPr>
          <p:cNvPr id="8" name="Прямая соединительная линия 7"/>
          <p:cNvCxnSpPr/>
          <p:nvPr/>
        </p:nvCxnSpPr>
        <p:spPr>
          <a:xfrm flipV="1">
            <a:off x="461818" y="3396149"/>
            <a:ext cx="11462327" cy="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461786" y="3856136"/>
            <a:ext cx="11462327" cy="9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79916" y="3464124"/>
            <a:ext cx="8488084" cy="448451"/>
          </a:xfrm>
          <a:prstGeom prst="rect">
            <a:avLst/>
          </a:prstGeom>
          <a:noFill/>
        </p:spPr>
        <p:txBody>
          <a:bodyPr wrap="square" lIns="78354" tIns="39177" rIns="78354" bIns="39177" rtlCol="0">
            <a:spAutoFit/>
          </a:bodyPr>
          <a:lstStyle/>
          <a:p>
            <a:r>
              <a:rPr lang="kk-KZ" sz="2025" b="1" dirty="0">
                <a:solidFill>
                  <a:schemeClr val="bg1"/>
                </a:solidFill>
                <a:ea typeface="Open Sans" pitchFamily="34" charset="0"/>
                <a:cs typeface="Open Sans" pitchFamily="34" charset="0"/>
              </a:rPr>
              <a:t> </a:t>
            </a:r>
            <a:r>
              <a:rPr lang="kk-KZ" sz="2400" dirty="0"/>
              <a:t>Химия сабағында оқу мен оқыту сапасын арттыру жолдары</a:t>
            </a:r>
            <a:endParaRPr lang="ru-RU" sz="2025" b="1" dirty="0">
              <a:solidFill>
                <a:schemeClr val="bg1"/>
              </a:solidFill>
              <a:ea typeface="Open Sans" pitchFamily="34" charset="0"/>
              <a:cs typeface="Open Sans" pitchFamily="34" charset="0"/>
            </a:endParaRPr>
          </a:p>
        </p:txBody>
      </p:sp>
    </p:spTree>
    <p:extLst>
      <p:ext uri="{BB962C8B-B14F-4D97-AF65-F5344CB8AC3E}">
        <p14:creationId xmlns:p14="http://schemas.microsoft.com/office/powerpoint/2010/main" val="5312220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1" nodeType="clickEffect">
                                  <p:stCondLst>
                                    <p:cond delay="0"/>
                                  </p:stCondLst>
                                  <p:childTnLst>
                                    <p:anim calcmode="lin" valueType="num">
                                      <p:cBhvr>
                                        <p:cTn id="6" dur="1000"/>
                                        <p:tgtEl>
                                          <p:spTgt spid="4"/>
                                        </p:tgtEl>
                                        <p:attrNameLst>
                                          <p:attrName>ppt_w</p:attrName>
                                        </p:attrNameLst>
                                      </p:cBhvr>
                                      <p:tavLst>
                                        <p:tav tm="0">
                                          <p:val>
                                            <p:strVal val="ppt_w"/>
                                          </p:val>
                                        </p:tav>
                                        <p:tav tm="100000">
                                          <p:val>
                                            <p:strVal val="ppt_w*0.70"/>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par>
                                <p:cTn id="10" presetID="6" presetClass="emph" presetSubtype="0" fill="hold" grpId="0" nodeType="withEffect">
                                  <p:stCondLst>
                                    <p:cond delay="0"/>
                                  </p:stCondLst>
                                  <p:childTnLst>
                                    <p:animScale>
                                      <p:cBhvr>
                                        <p:cTn id="11" dur="500" fill="hold"/>
                                        <p:tgtEl>
                                          <p:spTgt spid="4"/>
                                        </p:tgtEl>
                                      </p:cBhvr>
                                      <p:by x="150000" y="150000"/>
                                    </p:animScale>
                                  </p:childTnLst>
                                </p:cTn>
                              </p:par>
                              <p:par>
                                <p:cTn id="12" presetID="8" presetClass="emph" presetSubtype="0" fill="hold" nodeType="withEffect">
                                  <p:stCondLst>
                                    <p:cond delay="0"/>
                                  </p:stCondLst>
                                  <p:childTnLst>
                                    <p:animRot by="21600000">
                                      <p:cBhvr>
                                        <p:cTn id="13" dur="500" fill="hold"/>
                                        <p:tgtEl>
                                          <p:spTgt spid="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42" presetClass="path" presetSubtype="0" accel="50000" decel="50000" fill="hold" grpId="0" nodeType="afterEffect">
                                  <p:stCondLst>
                                    <p:cond delay="0"/>
                                  </p:stCondLst>
                                  <p:childTnLst>
                                    <p:animMotion origin="layout" path="M 0 3.98797E-6 L 0 0.06777 " pathEditMode="relative" rAng="0" ptsTypes="AA">
                                      <p:cBhvr>
                                        <p:cTn id="22" dur="500" spd="-100000" fill="hold"/>
                                        <p:tgtEl>
                                          <p:spTgt spid="6"/>
                                        </p:tgtEl>
                                        <p:attrNameLst>
                                          <p:attrName>ppt_x</p:attrName>
                                          <p:attrName>ppt_y</p:attrName>
                                        </p:attrNameLst>
                                      </p:cBhvr>
                                      <p:rCtr x="0" y="34"/>
                                    </p:animMotion>
                                  </p:childTnLst>
                                </p:cTn>
                              </p:par>
                              <p:par>
                                <p:cTn id="23" presetID="42" presetClass="path" presetSubtype="0" accel="50000" decel="50000" fill="hold" grpId="0" nodeType="withEffect">
                                  <p:stCondLst>
                                    <p:cond delay="0"/>
                                  </p:stCondLst>
                                  <p:childTnLst>
                                    <p:animMotion origin="layout" path="M 0 -0.06755 L 0 0.01642 " pathEditMode="relative" rAng="0" ptsTypes="AA">
                                      <p:cBhvr>
                                        <p:cTn id="24" dur="500" fill="hold"/>
                                        <p:tgtEl>
                                          <p:spTgt spid="7"/>
                                        </p:tgtEl>
                                        <p:attrNameLst>
                                          <p:attrName>ppt_x</p:attrName>
                                          <p:attrName>ppt_y</p:attrName>
                                        </p:attrNameLst>
                                      </p:cBhvr>
                                      <p:rCtr x="0" y="42"/>
                                    </p:animMotion>
                                  </p:childTnLst>
                                </p:cTn>
                              </p:par>
                            </p:childTnLst>
                          </p:cTn>
                        </p:par>
                        <p:par>
                          <p:cTn id="25" fill="hold">
                            <p:stCondLst>
                              <p:cond delay="1500"/>
                            </p:stCondLst>
                            <p:childTnLst>
                              <p:par>
                                <p:cTn id="26" presetID="22" presetClass="exit" presetSubtype="8" fill="hold" grpId="1" nodeType="afterEffect">
                                  <p:stCondLst>
                                    <p:cond delay="0"/>
                                  </p:stCondLst>
                                  <p:childTnLst>
                                    <p:animEffect transition="out" filter="wipe(left)">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22" presetClass="exit" presetSubtype="2" fill="hold" nodeType="withEffect">
                                  <p:stCondLst>
                                    <p:cond delay="0"/>
                                  </p:stCondLst>
                                  <p:childTnLst>
                                    <p:animEffect transition="out" filter="wipe(right)">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22" presetClass="exit" presetSubtype="8" fill="hold" grpId="1" nodeType="withEffect">
                                  <p:stCondLst>
                                    <p:cond delay="0"/>
                                  </p:stCondLst>
                                  <p:childTnLst>
                                    <p:animEffect transition="out" filter="wipe(left)">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22" presetClass="exit" presetSubtype="2" fill="hold" nodeType="withEffect">
                                  <p:stCondLst>
                                    <p:cond delay="0"/>
                                  </p:stCondLst>
                                  <p:childTnLst>
                                    <p:animEffect transition="out" filter="wipe(right)">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slide(fromBottom)">
                                      <p:cBhvr>
                                        <p:cTn id="42" dur="500"/>
                                        <p:tgtEl>
                                          <p:spTgt spid="2"/>
                                        </p:tgtEl>
                                      </p:cBhvr>
                                    </p:animEffect>
                                  </p:childTnLst>
                                </p:cTn>
                              </p:par>
                              <p:par>
                                <p:cTn id="43" presetID="12" presetClass="entr" presetSubtype="1"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slide(fromTop)">
                                      <p:cBhvr>
                                        <p:cTn id="45" dur="500"/>
                                        <p:tgtEl>
                                          <p:spTgt spid="3"/>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6" grpId="1" animBg="1"/>
      <p:bldP spid="7" grpId="0" animBg="1"/>
      <p:bldP spid="7" grpId="1"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508" y="-127579"/>
            <a:ext cx="11543802" cy="692988"/>
          </a:xfrm>
          <a:prstGeom prst="rect">
            <a:avLst/>
          </a:prstGeom>
          <a:noFill/>
        </p:spPr>
        <p:txBody>
          <a:bodyPr wrap="square" lIns="76686" tIns="38343" rIns="76686" bIns="38343">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kk-KZ" sz="4000" dirty="0">
                <a:ln w="0"/>
                <a:solidFill>
                  <a:srgbClr val="FF0000"/>
                </a:solidFill>
                <a:effectLst>
                  <a:outerShdw blurRad="38100" dist="25400" dir="5400000" algn="ctr" rotWithShape="0">
                    <a:srgbClr val="6E747A">
                      <a:alpha val="43000"/>
                    </a:srgbClr>
                  </a:outerShdw>
                </a:effectLst>
              </a:rPr>
              <a:t>Суреттер сыры неде?</a:t>
            </a:r>
            <a:endParaRPr lang="ru-RU" sz="4000" dirty="0">
              <a:ln w="0"/>
              <a:solidFill>
                <a:srgbClr val="FF0000"/>
              </a:solidFill>
              <a:effectLst>
                <a:outerShdw blurRad="38100" dist="25400" dir="5400000" algn="ctr" rotWithShape="0">
                  <a:srgbClr val="6E747A">
                    <a:alpha val="43000"/>
                  </a:srgbClr>
                </a:outerShdw>
              </a:effectLst>
            </a:endParaRPr>
          </a:p>
        </p:txBody>
      </p:sp>
      <p:pic>
        <p:nvPicPr>
          <p:cNvPr id="3" name="Рисунок 2"/>
          <p:cNvPicPr>
            <a:picLocks noChangeAspect="1"/>
          </p:cNvPicPr>
          <p:nvPr/>
        </p:nvPicPr>
        <p:blipFill>
          <a:blip r:embed="rId2" cstate="print"/>
          <a:stretch>
            <a:fillRect/>
          </a:stretch>
        </p:blipFill>
        <p:spPr>
          <a:xfrm>
            <a:off x="2135689" y="1068952"/>
            <a:ext cx="8488669" cy="43947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p:cNvPicPr>
            <a:picLocks noChangeAspect="1"/>
          </p:cNvPicPr>
          <p:nvPr/>
        </p:nvPicPr>
        <p:blipFill>
          <a:blip r:embed="rId3" cstate="print"/>
          <a:stretch>
            <a:fillRect/>
          </a:stretch>
        </p:blipFill>
        <p:spPr>
          <a:xfrm>
            <a:off x="2330583" y="798003"/>
            <a:ext cx="8348356" cy="43947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p:cNvPicPr>
            <a:picLocks noChangeAspect="1"/>
          </p:cNvPicPr>
          <p:nvPr/>
        </p:nvPicPr>
        <p:blipFill>
          <a:blip r:embed="rId4" cstate="print"/>
          <a:stretch>
            <a:fillRect/>
          </a:stretch>
        </p:blipFill>
        <p:spPr>
          <a:xfrm>
            <a:off x="2679386" y="1049123"/>
            <a:ext cx="7401273" cy="4370885"/>
          </a:xfrm>
          <a:prstGeom prst="rect">
            <a:avLst/>
          </a:prstGeom>
          <a:ln>
            <a:noFill/>
          </a:ln>
          <a:effectLst>
            <a:softEdge rad="112500"/>
          </a:effectLst>
        </p:spPr>
      </p:pic>
      <p:pic>
        <p:nvPicPr>
          <p:cNvPr id="8" name="Рисунок 7"/>
          <p:cNvPicPr>
            <a:picLocks noChangeAspect="1"/>
          </p:cNvPicPr>
          <p:nvPr/>
        </p:nvPicPr>
        <p:blipFill>
          <a:blip r:embed="rId5" cstate="print"/>
          <a:stretch>
            <a:fillRect/>
          </a:stretch>
        </p:blipFill>
        <p:spPr>
          <a:xfrm>
            <a:off x="2135689" y="882001"/>
            <a:ext cx="8379508" cy="44344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1" name="Рисунок 20"/>
          <p:cNvPicPr>
            <a:picLocks noChangeAspect="1"/>
          </p:cNvPicPr>
          <p:nvPr/>
        </p:nvPicPr>
        <p:blipFill>
          <a:blip r:embed="rId6" cstate="print"/>
          <a:stretch>
            <a:fillRect/>
          </a:stretch>
        </p:blipFill>
        <p:spPr>
          <a:xfrm>
            <a:off x="2274034" y="981719"/>
            <a:ext cx="8102817" cy="43465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92737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21"/>
                                        </p:tgtEl>
                                      </p:cBhvr>
                                    </p:animEffect>
                                    <p:anim calcmode="lin" valueType="num">
                                      <p:cBhvr>
                                        <p:cTn id="7" dur="1822" tmFilter="0,0; 0.14,0.31; 0.43,0.73; 0.71,0.91; 1.0,1.0">
                                          <p:stCondLst>
                                            <p:cond delay="0"/>
                                          </p:stCondLst>
                                        </p:cTn>
                                        <p:tgtEl>
                                          <p:spTgt spid="21"/>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1"/>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1"/>
                                        </p:tgtEl>
                                        <p:attrNameLst>
                                          <p:attrName>ppt_y</p:attrName>
                                        </p:attrNameLst>
                                      </p:cBhvr>
                                      <p:tavLst>
                                        <p:tav tm="0">
                                          <p:val>
                                            <p:strVal val="ppt_y"/>
                                          </p:val>
                                        </p:tav>
                                        <p:tav tm="100000">
                                          <p:val>
                                            <p:strVal val="ppt_y+ppt_h"/>
                                          </p:val>
                                        </p:tav>
                                      </p:tavLst>
                                    </p:anim>
                                    <p:animScale>
                                      <p:cBhvr>
                                        <p:cTn id="14" dur="26">
                                          <p:stCondLst>
                                            <p:cond delay="620"/>
                                          </p:stCondLst>
                                        </p:cTn>
                                        <p:tgtEl>
                                          <p:spTgt spid="21"/>
                                        </p:tgtEl>
                                      </p:cBhvr>
                                      <p:to x="100000" y="60000"/>
                                    </p:animScale>
                                    <p:animScale>
                                      <p:cBhvr>
                                        <p:cTn id="15" dur="166" decel="50000">
                                          <p:stCondLst>
                                            <p:cond delay="646"/>
                                          </p:stCondLst>
                                        </p:cTn>
                                        <p:tgtEl>
                                          <p:spTgt spid="21"/>
                                        </p:tgtEl>
                                      </p:cBhvr>
                                      <p:to x="100000" y="100000"/>
                                    </p:animScale>
                                    <p:animScale>
                                      <p:cBhvr>
                                        <p:cTn id="16" dur="26">
                                          <p:stCondLst>
                                            <p:cond delay="1312"/>
                                          </p:stCondLst>
                                        </p:cTn>
                                        <p:tgtEl>
                                          <p:spTgt spid="21"/>
                                        </p:tgtEl>
                                      </p:cBhvr>
                                      <p:to x="100000" y="80000"/>
                                    </p:animScale>
                                    <p:animScale>
                                      <p:cBhvr>
                                        <p:cTn id="17" dur="166" decel="50000">
                                          <p:stCondLst>
                                            <p:cond delay="1338"/>
                                          </p:stCondLst>
                                        </p:cTn>
                                        <p:tgtEl>
                                          <p:spTgt spid="21"/>
                                        </p:tgtEl>
                                      </p:cBhvr>
                                      <p:to x="100000" y="100000"/>
                                    </p:animScale>
                                    <p:animScale>
                                      <p:cBhvr>
                                        <p:cTn id="18" dur="26">
                                          <p:stCondLst>
                                            <p:cond delay="1642"/>
                                          </p:stCondLst>
                                        </p:cTn>
                                        <p:tgtEl>
                                          <p:spTgt spid="21"/>
                                        </p:tgtEl>
                                      </p:cBhvr>
                                      <p:to x="100000" y="90000"/>
                                    </p:animScale>
                                    <p:animScale>
                                      <p:cBhvr>
                                        <p:cTn id="19" dur="166" decel="50000">
                                          <p:stCondLst>
                                            <p:cond delay="1668"/>
                                          </p:stCondLst>
                                        </p:cTn>
                                        <p:tgtEl>
                                          <p:spTgt spid="21"/>
                                        </p:tgtEl>
                                      </p:cBhvr>
                                      <p:to x="100000" y="100000"/>
                                    </p:animScale>
                                    <p:animScale>
                                      <p:cBhvr>
                                        <p:cTn id="20" dur="26">
                                          <p:stCondLst>
                                            <p:cond delay="1808"/>
                                          </p:stCondLst>
                                        </p:cTn>
                                        <p:tgtEl>
                                          <p:spTgt spid="21"/>
                                        </p:tgtEl>
                                      </p:cBhvr>
                                      <p:to x="100000" y="95000"/>
                                    </p:animScale>
                                    <p:animScale>
                                      <p:cBhvr>
                                        <p:cTn id="21" dur="166" decel="50000">
                                          <p:stCondLst>
                                            <p:cond delay="1834"/>
                                          </p:stCondLst>
                                        </p:cTn>
                                        <p:tgtEl>
                                          <p:spTgt spid="21"/>
                                        </p:tgtEl>
                                      </p:cBhvr>
                                      <p:to x="100000" y="100000"/>
                                    </p:animScale>
                                    <p:set>
                                      <p:cBhvr>
                                        <p:cTn id="22" dur="1" fill="hold">
                                          <p:stCondLst>
                                            <p:cond delay="19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8"/>
                                        </p:tgtEl>
                                        <p:attrNameLst>
                                          <p:attrName>ppt_x</p:attrName>
                                        </p:attrNameLst>
                                      </p:cBhvr>
                                      <p:tavLst>
                                        <p:tav tm="0">
                                          <p:val>
                                            <p:strVal val="ppt_x"/>
                                          </p:val>
                                        </p:tav>
                                        <p:tav tm="100000">
                                          <p:val>
                                            <p:strVal val="ppt_x"/>
                                          </p:val>
                                        </p:tav>
                                      </p:tavLst>
                                    </p:anim>
                                    <p:anim calcmode="lin" valueType="num">
                                      <p:cBhvr additive="base">
                                        <p:cTn id="27" dur="500"/>
                                        <p:tgtEl>
                                          <p:spTgt spid="8"/>
                                        </p:tgtEl>
                                        <p:attrNameLst>
                                          <p:attrName>ppt_y</p:attrName>
                                        </p:attrNameLst>
                                      </p:cBhvr>
                                      <p:tavLst>
                                        <p:tav tm="0">
                                          <p:val>
                                            <p:strVal val="ppt_y"/>
                                          </p:val>
                                        </p:tav>
                                        <p:tav tm="100000">
                                          <p:val>
                                            <p:strVal val="1+ppt_h/2"/>
                                          </p:val>
                                        </p:tav>
                                      </p:tavLst>
                                    </p:anim>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6" presetClass="exit" presetSubtype="0" fill="hold" nodeType="clickEffect">
                                  <p:stCondLst>
                                    <p:cond delay="0"/>
                                  </p:stCondLst>
                                  <p:childTnLst>
                                    <p:animEffect transition="out" filter="wipe(down)">
                                      <p:cBhvr>
                                        <p:cTn id="32" dur="180" accel="50000">
                                          <p:stCondLst>
                                            <p:cond delay="1820"/>
                                          </p:stCondLst>
                                        </p:cTn>
                                        <p:tgtEl>
                                          <p:spTgt spid="6"/>
                                        </p:tgtEl>
                                      </p:cBhvr>
                                    </p:animEffect>
                                    <p:anim calcmode="lin" valueType="num">
                                      <p:cBhvr>
                                        <p:cTn id="33"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34"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35"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6"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7"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8"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9"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40" dur="26">
                                          <p:stCondLst>
                                            <p:cond delay="620"/>
                                          </p:stCondLst>
                                        </p:cTn>
                                        <p:tgtEl>
                                          <p:spTgt spid="6"/>
                                        </p:tgtEl>
                                      </p:cBhvr>
                                      <p:to x="100000" y="60000"/>
                                    </p:animScale>
                                    <p:animScale>
                                      <p:cBhvr>
                                        <p:cTn id="41" dur="166" decel="50000">
                                          <p:stCondLst>
                                            <p:cond delay="646"/>
                                          </p:stCondLst>
                                        </p:cTn>
                                        <p:tgtEl>
                                          <p:spTgt spid="6"/>
                                        </p:tgtEl>
                                      </p:cBhvr>
                                      <p:to x="100000" y="100000"/>
                                    </p:animScale>
                                    <p:animScale>
                                      <p:cBhvr>
                                        <p:cTn id="42" dur="26">
                                          <p:stCondLst>
                                            <p:cond delay="1312"/>
                                          </p:stCondLst>
                                        </p:cTn>
                                        <p:tgtEl>
                                          <p:spTgt spid="6"/>
                                        </p:tgtEl>
                                      </p:cBhvr>
                                      <p:to x="100000" y="80000"/>
                                    </p:animScale>
                                    <p:animScale>
                                      <p:cBhvr>
                                        <p:cTn id="43" dur="166" decel="50000">
                                          <p:stCondLst>
                                            <p:cond delay="1338"/>
                                          </p:stCondLst>
                                        </p:cTn>
                                        <p:tgtEl>
                                          <p:spTgt spid="6"/>
                                        </p:tgtEl>
                                      </p:cBhvr>
                                      <p:to x="100000" y="100000"/>
                                    </p:animScale>
                                    <p:animScale>
                                      <p:cBhvr>
                                        <p:cTn id="44" dur="26">
                                          <p:stCondLst>
                                            <p:cond delay="1642"/>
                                          </p:stCondLst>
                                        </p:cTn>
                                        <p:tgtEl>
                                          <p:spTgt spid="6"/>
                                        </p:tgtEl>
                                      </p:cBhvr>
                                      <p:to x="100000" y="90000"/>
                                    </p:animScale>
                                    <p:animScale>
                                      <p:cBhvr>
                                        <p:cTn id="45" dur="166" decel="50000">
                                          <p:stCondLst>
                                            <p:cond delay="1668"/>
                                          </p:stCondLst>
                                        </p:cTn>
                                        <p:tgtEl>
                                          <p:spTgt spid="6"/>
                                        </p:tgtEl>
                                      </p:cBhvr>
                                      <p:to x="100000" y="100000"/>
                                    </p:animScale>
                                    <p:animScale>
                                      <p:cBhvr>
                                        <p:cTn id="46" dur="26">
                                          <p:stCondLst>
                                            <p:cond delay="1808"/>
                                          </p:stCondLst>
                                        </p:cTn>
                                        <p:tgtEl>
                                          <p:spTgt spid="6"/>
                                        </p:tgtEl>
                                      </p:cBhvr>
                                      <p:to x="100000" y="95000"/>
                                    </p:animScale>
                                    <p:animScale>
                                      <p:cBhvr>
                                        <p:cTn id="47" dur="166" decel="50000">
                                          <p:stCondLst>
                                            <p:cond delay="1834"/>
                                          </p:stCondLst>
                                        </p:cTn>
                                        <p:tgtEl>
                                          <p:spTgt spid="6"/>
                                        </p:tgtEl>
                                      </p:cBhvr>
                                      <p:to x="100000" y="100000"/>
                                    </p:animScale>
                                    <p:set>
                                      <p:cBhvr>
                                        <p:cTn id="48" dur="1" fill="hold">
                                          <p:stCondLst>
                                            <p:cond delay="1999"/>
                                          </p:stCondLst>
                                        </p:cTn>
                                        <p:tgtEl>
                                          <p:spTgt spid="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6" presetClass="exit" presetSubtype="0" fill="hold" nodeType="clickEffect">
                                  <p:stCondLst>
                                    <p:cond delay="0"/>
                                  </p:stCondLst>
                                  <p:childTnLst>
                                    <p:animEffect transition="out" filter="wipe(down)">
                                      <p:cBhvr>
                                        <p:cTn id="52" dur="180" accel="50000">
                                          <p:stCondLst>
                                            <p:cond delay="1820"/>
                                          </p:stCondLst>
                                        </p:cTn>
                                        <p:tgtEl>
                                          <p:spTgt spid="5"/>
                                        </p:tgtEl>
                                      </p:cBhvr>
                                    </p:animEffect>
                                    <p:anim calcmode="lin" valueType="num">
                                      <p:cBhvr>
                                        <p:cTn id="53"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54"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55"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6"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7"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8"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9"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60" dur="26">
                                          <p:stCondLst>
                                            <p:cond delay="620"/>
                                          </p:stCondLst>
                                        </p:cTn>
                                        <p:tgtEl>
                                          <p:spTgt spid="5"/>
                                        </p:tgtEl>
                                      </p:cBhvr>
                                      <p:to x="100000" y="60000"/>
                                    </p:animScale>
                                    <p:animScale>
                                      <p:cBhvr>
                                        <p:cTn id="61" dur="166" decel="50000">
                                          <p:stCondLst>
                                            <p:cond delay="646"/>
                                          </p:stCondLst>
                                        </p:cTn>
                                        <p:tgtEl>
                                          <p:spTgt spid="5"/>
                                        </p:tgtEl>
                                      </p:cBhvr>
                                      <p:to x="100000" y="100000"/>
                                    </p:animScale>
                                    <p:animScale>
                                      <p:cBhvr>
                                        <p:cTn id="62" dur="26">
                                          <p:stCondLst>
                                            <p:cond delay="1312"/>
                                          </p:stCondLst>
                                        </p:cTn>
                                        <p:tgtEl>
                                          <p:spTgt spid="5"/>
                                        </p:tgtEl>
                                      </p:cBhvr>
                                      <p:to x="100000" y="80000"/>
                                    </p:animScale>
                                    <p:animScale>
                                      <p:cBhvr>
                                        <p:cTn id="63" dur="166" decel="50000">
                                          <p:stCondLst>
                                            <p:cond delay="1338"/>
                                          </p:stCondLst>
                                        </p:cTn>
                                        <p:tgtEl>
                                          <p:spTgt spid="5"/>
                                        </p:tgtEl>
                                      </p:cBhvr>
                                      <p:to x="100000" y="100000"/>
                                    </p:animScale>
                                    <p:animScale>
                                      <p:cBhvr>
                                        <p:cTn id="64" dur="26">
                                          <p:stCondLst>
                                            <p:cond delay="1642"/>
                                          </p:stCondLst>
                                        </p:cTn>
                                        <p:tgtEl>
                                          <p:spTgt spid="5"/>
                                        </p:tgtEl>
                                      </p:cBhvr>
                                      <p:to x="100000" y="90000"/>
                                    </p:animScale>
                                    <p:animScale>
                                      <p:cBhvr>
                                        <p:cTn id="65" dur="166" decel="50000">
                                          <p:stCondLst>
                                            <p:cond delay="1668"/>
                                          </p:stCondLst>
                                        </p:cTn>
                                        <p:tgtEl>
                                          <p:spTgt spid="5"/>
                                        </p:tgtEl>
                                      </p:cBhvr>
                                      <p:to x="100000" y="100000"/>
                                    </p:animScale>
                                    <p:animScale>
                                      <p:cBhvr>
                                        <p:cTn id="66" dur="26">
                                          <p:stCondLst>
                                            <p:cond delay="1808"/>
                                          </p:stCondLst>
                                        </p:cTn>
                                        <p:tgtEl>
                                          <p:spTgt spid="5"/>
                                        </p:tgtEl>
                                      </p:cBhvr>
                                      <p:to x="100000" y="95000"/>
                                    </p:animScale>
                                    <p:animScale>
                                      <p:cBhvr>
                                        <p:cTn id="67" dur="166" decel="50000">
                                          <p:stCondLst>
                                            <p:cond delay="1834"/>
                                          </p:stCondLst>
                                        </p:cTn>
                                        <p:tgtEl>
                                          <p:spTgt spid="5"/>
                                        </p:tgtEl>
                                      </p:cBhvr>
                                      <p:to x="100000" y="100000"/>
                                    </p:animScale>
                                    <p:set>
                                      <p:cBhvr>
                                        <p:cTn id="68" dur="1" fill="hold">
                                          <p:stCondLst>
                                            <p:cond delay="1999"/>
                                          </p:stCondLst>
                                        </p:cTn>
                                        <p:tgtEl>
                                          <p:spTgt spid="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6" presetClass="exit" presetSubtype="0" fill="hold" nodeType="clickEffect">
                                  <p:stCondLst>
                                    <p:cond delay="0"/>
                                  </p:stCondLst>
                                  <p:childTnLst>
                                    <p:animEffect transition="out" filter="wipe(down)">
                                      <p:cBhvr>
                                        <p:cTn id="72" dur="180" accel="50000">
                                          <p:stCondLst>
                                            <p:cond delay="1820"/>
                                          </p:stCondLst>
                                        </p:cTn>
                                        <p:tgtEl>
                                          <p:spTgt spid="3"/>
                                        </p:tgtEl>
                                      </p:cBhvr>
                                    </p:animEffect>
                                    <p:anim calcmode="lin" valueType="num">
                                      <p:cBhvr>
                                        <p:cTn id="73"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74"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75"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6"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7"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8"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9"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80" dur="26">
                                          <p:stCondLst>
                                            <p:cond delay="620"/>
                                          </p:stCondLst>
                                        </p:cTn>
                                        <p:tgtEl>
                                          <p:spTgt spid="3"/>
                                        </p:tgtEl>
                                      </p:cBhvr>
                                      <p:to x="100000" y="60000"/>
                                    </p:animScale>
                                    <p:animScale>
                                      <p:cBhvr>
                                        <p:cTn id="81" dur="166" decel="50000">
                                          <p:stCondLst>
                                            <p:cond delay="646"/>
                                          </p:stCondLst>
                                        </p:cTn>
                                        <p:tgtEl>
                                          <p:spTgt spid="3"/>
                                        </p:tgtEl>
                                      </p:cBhvr>
                                      <p:to x="100000" y="100000"/>
                                    </p:animScale>
                                    <p:animScale>
                                      <p:cBhvr>
                                        <p:cTn id="82" dur="26">
                                          <p:stCondLst>
                                            <p:cond delay="1312"/>
                                          </p:stCondLst>
                                        </p:cTn>
                                        <p:tgtEl>
                                          <p:spTgt spid="3"/>
                                        </p:tgtEl>
                                      </p:cBhvr>
                                      <p:to x="100000" y="80000"/>
                                    </p:animScale>
                                    <p:animScale>
                                      <p:cBhvr>
                                        <p:cTn id="83" dur="166" decel="50000">
                                          <p:stCondLst>
                                            <p:cond delay="1338"/>
                                          </p:stCondLst>
                                        </p:cTn>
                                        <p:tgtEl>
                                          <p:spTgt spid="3"/>
                                        </p:tgtEl>
                                      </p:cBhvr>
                                      <p:to x="100000" y="100000"/>
                                    </p:animScale>
                                    <p:animScale>
                                      <p:cBhvr>
                                        <p:cTn id="84" dur="26">
                                          <p:stCondLst>
                                            <p:cond delay="1642"/>
                                          </p:stCondLst>
                                        </p:cTn>
                                        <p:tgtEl>
                                          <p:spTgt spid="3"/>
                                        </p:tgtEl>
                                      </p:cBhvr>
                                      <p:to x="100000" y="90000"/>
                                    </p:animScale>
                                    <p:animScale>
                                      <p:cBhvr>
                                        <p:cTn id="85" dur="166" decel="50000">
                                          <p:stCondLst>
                                            <p:cond delay="1668"/>
                                          </p:stCondLst>
                                        </p:cTn>
                                        <p:tgtEl>
                                          <p:spTgt spid="3"/>
                                        </p:tgtEl>
                                      </p:cBhvr>
                                      <p:to x="100000" y="100000"/>
                                    </p:animScale>
                                    <p:animScale>
                                      <p:cBhvr>
                                        <p:cTn id="86" dur="26">
                                          <p:stCondLst>
                                            <p:cond delay="1808"/>
                                          </p:stCondLst>
                                        </p:cTn>
                                        <p:tgtEl>
                                          <p:spTgt spid="3"/>
                                        </p:tgtEl>
                                      </p:cBhvr>
                                      <p:to x="100000" y="95000"/>
                                    </p:animScale>
                                    <p:animScale>
                                      <p:cBhvr>
                                        <p:cTn id="87" dur="166" decel="50000">
                                          <p:stCondLst>
                                            <p:cond delay="1834"/>
                                          </p:stCondLst>
                                        </p:cTn>
                                        <p:tgtEl>
                                          <p:spTgt spid="3"/>
                                        </p:tgtEl>
                                      </p:cBhvr>
                                      <p:to x="100000" y="100000"/>
                                    </p:animScale>
                                    <p:set>
                                      <p:cBhvr>
                                        <p:cTn id="88"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900755" y="609600"/>
            <a:ext cx="6516045" cy="2918691"/>
          </a:xfrm>
          <a:prstGeom prst="rect">
            <a:avLst/>
          </a:prstGeom>
        </p:spPr>
      </p:pic>
      <p:pic>
        <p:nvPicPr>
          <p:cNvPr id="3" name="Рисунок 2"/>
          <p:cNvPicPr>
            <a:picLocks noChangeAspect="1"/>
          </p:cNvPicPr>
          <p:nvPr/>
        </p:nvPicPr>
        <p:blipFill>
          <a:blip r:embed="rId3" cstate="print"/>
          <a:stretch>
            <a:fillRect/>
          </a:stretch>
        </p:blipFill>
        <p:spPr>
          <a:xfrm>
            <a:off x="5310909" y="4128656"/>
            <a:ext cx="5764958" cy="2428704"/>
          </a:xfrm>
          <a:prstGeom prst="rect">
            <a:avLst/>
          </a:prstGeom>
        </p:spPr>
      </p:pic>
      <p:cxnSp>
        <p:nvCxnSpPr>
          <p:cNvPr id="4" name="Прямая со стрелкой 3"/>
          <p:cNvCxnSpPr/>
          <p:nvPr/>
        </p:nvCxnSpPr>
        <p:spPr>
          <a:xfrm>
            <a:off x="6244545" y="3372530"/>
            <a:ext cx="774978" cy="756126"/>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5" name="Прямая со стрелкой 4"/>
          <p:cNvCxnSpPr/>
          <p:nvPr/>
        </p:nvCxnSpPr>
        <p:spPr>
          <a:xfrm>
            <a:off x="4340544" y="3610583"/>
            <a:ext cx="774978" cy="756126"/>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6445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noChangeArrowheads="1"/>
          </p:cNvPicPr>
          <p:nvPr/>
        </p:nvPicPr>
        <p:blipFill>
          <a:blip r:embed="rId2" cstate="print"/>
          <a:srcRect/>
          <a:stretch>
            <a:fillRect/>
          </a:stretch>
        </p:blipFill>
        <p:spPr bwMode="auto">
          <a:xfrm>
            <a:off x="2336072" y="2440202"/>
            <a:ext cx="7749833" cy="3016902"/>
          </a:xfrm>
          <a:prstGeom prst="rect">
            <a:avLst/>
          </a:prstGeom>
          <a:noFill/>
        </p:spPr>
      </p:pic>
      <p:sp>
        <p:nvSpPr>
          <p:cNvPr id="3" name="Rectangle 3"/>
          <p:cNvSpPr>
            <a:spLocks noChangeArrowheads="1"/>
          </p:cNvSpPr>
          <p:nvPr/>
        </p:nvSpPr>
        <p:spPr bwMode="auto">
          <a:xfrm>
            <a:off x="2010585" y="5377713"/>
            <a:ext cx="8395652" cy="934243"/>
          </a:xfrm>
          <a:prstGeom prst="rect">
            <a:avLst/>
          </a:prstGeom>
          <a:noFill/>
          <a:ln w="9525">
            <a:noFill/>
            <a:miter lim="800000"/>
            <a:headEnd/>
            <a:tailEnd/>
          </a:ln>
          <a:effectLst/>
        </p:spPr>
        <p:txBody>
          <a:bodyPr vert="horz" wrap="square" lIns="102248" tIns="51124" rIns="102248" bIns="51124" numCol="1" anchor="ctr" anchorCtr="0" compatLnSpc="1">
            <a:prstTxWarp prst="textNoShape">
              <a:avLst/>
            </a:prstTxWarp>
            <a:spAutoFit/>
          </a:bodyPr>
          <a:lstStyle/>
          <a:p>
            <a:pPr fontAlgn="base">
              <a:spcBef>
                <a:spcPct val="0"/>
              </a:spcBef>
              <a:spcAft>
                <a:spcPct val="0"/>
              </a:spcAft>
            </a:pPr>
            <a:r>
              <a:rPr lang="en-US" sz="2700" b="1" dirty="0">
                <a:solidFill>
                  <a:srgbClr val="0000CC"/>
                </a:solidFill>
                <a:latin typeface="Times New Roman" pitchFamily="18" charset="0"/>
                <a:ea typeface="Calibri" pitchFamily="34" charset="0"/>
                <a:cs typeface="Times New Roman" pitchFamily="18" charset="0"/>
              </a:rPr>
              <a:t>          </a:t>
            </a:r>
            <a:r>
              <a:rPr lang="ru-RU" sz="2700" b="1" dirty="0">
                <a:solidFill>
                  <a:srgbClr val="0000CC"/>
                </a:solidFill>
                <a:latin typeface="Times New Roman" pitchFamily="18" charset="0"/>
                <a:ea typeface="Calibri" pitchFamily="34" charset="0"/>
                <a:cs typeface="Times New Roman" pitchFamily="18" charset="0"/>
              </a:rPr>
              <a:t>А) 1, 2, 4, 5, 7	            Б) 2, 3, 4, 5, 7	</a:t>
            </a:r>
            <a:endParaRPr lang="en-US" sz="2700" b="1" dirty="0">
              <a:solidFill>
                <a:srgbClr val="0000CC"/>
              </a:solidFill>
              <a:latin typeface="Times New Roman" pitchFamily="18" charset="0"/>
              <a:ea typeface="Calibri" pitchFamily="34" charset="0"/>
              <a:cs typeface="Times New Roman" pitchFamily="18" charset="0"/>
            </a:endParaRPr>
          </a:p>
          <a:p>
            <a:pPr fontAlgn="base">
              <a:spcBef>
                <a:spcPct val="0"/>
              </a:spcBef>
              <a:spcAft>
                <a:spcPct val="0"/>
              </a:spcAft>
            </a:pPr>
            <a:r>
              <a:rPr lang="en-US" sz="2700" b="1" dirty="0">
                <a:solidFill>
                  <a:srgbClr val="0000CC"/>
                </a:solidFill>
                <a:latin typeface="Times New Roman" pitchFamily="18" charset="0"/>
                <a:ea typeface="Calibri" pitchFamily="34" charset="0"/>
                <a:cs typeface="Times New Roman" pitchFamily="18" charset="0"/>
              </a:rPr>
              <a:t>             </a:t>
            </a:r>
            <a:r>
              <a:rPr lang="ru-RU" sz="2700" b="1" dirty="0">
                <a:solidFill>
                  <a:srgbClr val="0000CC"/>
                </a:solidFill>
                <a:latin typeface="Times New Roman" pitchFamily="18" charset="0"/>
                <a:ea typeface="Calibri" pitchFamily="34" charset="0"/>
                <a:cs typeface="Times New Roman" pitchFamily="18" charset="0"/>
              </a:rPr>
              <a:t>В) 4, 6, 8		Г) 3, 6, 8</a:t>
            </a:r>
            <a:r>
              <a:rPr lang="ru-RU" sz="1300" dirty="0">
                <a:solidFill>
                  <a:srgbClr val="002060"/>
                </a:solidFill>
                <a:latin typeface="Calibri" pitchFamily="34" charset="0"/>
                <a:ea typeface="Calibri" pitchFamily="34" charset="0"/>
                <a:cs typeface="Times New Roman" pitchFamily="18" charset="0"/>
              </a:rPr>
              <a:t>	</a:t>
            </a:r>
            <a:endParaRPr lang="ru-RU" dirty="0">
              <a:latin typeface="Arial" pitchFamily="34" charset="0"/>
            </a:endParaRPr>
          </a:p>
        </p:txBody>
      </p:sp>
      <p:sp>
        <p:nvSpPr>
          <p:cNvPr id="4" name="TextBox 3"/>
          <p:cNvSpPr txBox="1"/>
          <p:nvPr/>
        </p:nvSpPr>
        <p:spPr>
          <a:xfrm>
            <a:off x="2498814" y="1646281"/>
            <a:ext cx="7006816" cy="780355"/>
          </a:xfrm>
          <a:prstGeom prst="rect">
            <a:avLst/>
          </a:prstGeom>
          <a:noFill/>
        </p:spPr>
        <p:txBody>
          <a:bodyPr wrap="none" lIns="102248" tIns="51124" rIns="102248" bIns="51124" rtlCol="0">
            <a:spAutoFit/>
          </a:bodyPr>
          <a:lstStyle/>
          <a:p>
            <a:pPr algn="ctr"/>
            <a:r>
              <a:rPr lang="kk-KZ" sz="2200" b="1" dirty="0">
                <a:solidFill>
                  <a:srgbClr val="0000FF"/>
                </a:solidFill>
                <a:latin typeface="Times New Roman" pitchFamily="18" charset="0"/>
                <a:cs typeface="Times New Roman" pitchFamily="18" charset="0"/>
              </a:rPr>
              <a:t>Салыстырмалы атомдық </a:t>
            </a:r>
            <a:r>
              <a:rPr lang="kk-KZ" sz="2200" b="1" dirty="0" smtClean="0">
                <a:solidFill>
                  <a:srgbClr val="0000FF"/>
                </a:solidFill>
                <a:latin typeface="Times New Roman" pitchFamily="18" charset="0"/>
                <a:cs typeface="Times New Roman" pitchFamily="18" charset="0"/>
              </a:rPr>
              <a:t>массасы </a:t>
            </a:r>
            <a:r>
              <a:rPr lang="kk-KZ" sz="2200" b="1" dirty="0">
                <a:solidFill>
                  <a:srgbClr val="0000FF"/>
                </a:solidFill>
                <a:latin typeface="Times New Roman" pitchFamily="18" charset="0"/>
                <a:cs typeface="Times New Roman" pitchFamily="18" charset="0"/>
              </a:rPr>
              <a:t>қате көрсетілген </a:t>
            </a:r>
          </a:p>
          <a:p>
            <a:pPr algn="ctr"/>
            <a:r>
              <a:rPr lang="kk-KZ" sz="2200" b="1" dirty="0">
                <a:solidFill>
                  <a:srgbClr val="0000FF"/>
                </a:solidFill>
                <a:latin typeface="Times New Roman" pitchFamily="18" charset="0"/>
                <a:cs typeface="Times New Roman" pitchFamily="18" charset="0"/>
              </a:rPr>
              <a:t>элемент номерлері:</a:t>
            </a:r>
            <a:endParaRPr lang="ru-RU" sz="2200" b="1" dirty="0">
              <a:solidFill>
                <a:srgbClr val="0000FF"/>
              </a:solidFill>
              <a:latin typeface="Times New Roman" pitchFamily="18" charset="0"/>
              <a:cs typeface="Times New Roman" pitchFamily="18" charset="0"/>
            </a:endParaRPr>
          </a:p>
        </p:txBody>
      </p:sp>
      <p:sp>
        <p:nvSpPr>
          <p:cNvPr id="5" name="Прямоугольник 4"/>
          <p:cNvSpPr/>
          <p:nvPr/>
        </p:nvSpPr>
        <p:spPr>
          <a:xfrm>
            <a:off x="2987045" y="614182"/>
            <a:ext cx="6028526" cy="1018014"/>
          </a:xfrm>
          <a:prstGeom prst="rect">
            <a:avLst/>
          </a:prstGeom>
          <a:noFill/>
        </p:spPr>
        <p:txBody>
          <a:bodyPr wrap="square" lIns="102248" tIns="51124" rIns="102248" bIns="51124">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6000" b="1" spc="56"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“Қатесін тап”</a:t>
            </a:r>
            <a:endParaRPr lang="ru-RU" sz="6000" b="1" spc="56"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Прямоугольник 5"/>
          <p:cNvSpPr/>
          <p:nvPr/>
        </p:nvSpPr>
        <p:spPr>
          <a:xfrm>
            <a:off x="5254455" y="5844834"/>
            <a:ext cx="1493705" cy="518745"/>
          </a:xfrm>
          <a:prstGeom prst="rect">
            <a:avLst/>
          </a:prstGeom>
          <a:solidFill>
            <a:schemeClr val="bg1"/>
          </a:solidFill>
        </p:spPr>
        <p:txBody>
          <a:bodyPr wrap="none" lIns="102248" tIns="51124" rIns="102248" bIns="51124">
            <a:spAutoFit/>
          </a:bodyPr>
          <a:lstStyle/>
          <a:p>
            <a:r>
              <a:rPr lang="ru-RU" sz="2700" b="1" dirty="0">
                <a:solidFill>
                  <a:srgbClr val="FF0000"/>
                </a:solidFill>
                <a:latin typeface="Times New Roman" pitchFamily="18" charset="0"/>
                <a:ea typeface="Calibri" pitchFamily="34" charset="0"/>
                <a:cs typeface="Times New Roman" pitchFamily="18" charset="0"/>
              </a:rPr>
              <a:t>Г) 3, 6, 8</a:t>
            </a:r>
            <a:endParaRPr lang="ru-RU" sz="2700" dirty="0">
              <a:solidFill>
                <a:srgbClr val="FF0000"/>
              </a:solidFill>
            </a:endParaRPr>
          </a:p>
        </p:txBody>
      </p:sp>
    </p:spTree>
    <p:extLst>
      <p:ext uri="{BB962C8B-B14F-4D97-AF65-F5344CB8AC3E}">
        <p14:creationId xmlns:p14="http://schemas.microsoft.com/office/powerpoint/2010/main" val="144055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srcRect t="21567"/>
          <a:stretch/>
        </p:blipFill>
        <p:spPr bwMode="auto">
          <a:xfrm>
            <a:off x="6262254" y="175490"/>
            <a:ext cx="5107709" cy="5061529"/>
          </a:xfrm>
          <a:prstGeom prst="rect">
            <a:avLst/>
          </a:prstGeom>
          <a:noFill/>
          <a:ln w="9525">
            <a:noFill/>
            <a:miter lim="800000"/>
            <a:headEnd/>
            <a:tailEnd/>
          </a:ln>
          <a:effectLst/>
        </p:spPr>
      </p:pic>
      <p:pic>
        <p:nvPicPr>
          <p:cNvPr id="3" name="Picture 3"/>
          <p:cNvPicPr>
            <a:picLocks noChangeAspect="1" noChangeArrowheads="1"/>
          </p:cNvPicPr>
          <p:nvPr/>
        </p:nvPicPr>
        <p:blipFill rotWithShape="1">
          <a:blip r:embed="rId3"/>
          <a:srcRect l="24178" t="22216" r="20965" b="41487"/>
          <a:stretch/>
        </p:blipFill>
        <p:spPr bwMode="auto">
          <a:xfrm>
            <a:off x="923636" y="175491"/>
            <a:ext cx="4645891" cy="5061528"/>
          </a:xfrm>
          <a:prstGeom prst="rect">
            <a:avLst/>
          </a:prstGeom>
          <a:noFill/>
          <a:ln w="9525">
            <a:noFill/>
            <a:miter lim="800000"/>
            <a:headEnd/>
            <a:tailEnd/>
          </a:ln>
          <a:effectLst/>
        </p:spPr>
      </p:pic>
      <p:sp>
        <p:nvSpPr>
          <p:cNvPr id="4" name="Прямоугольник 3"/>
          <p:cNvSpPr/>
          <p:nvPr/>
        </p:nvSpPr>
        <p:spPr>
          <a:xfrm>
            <a:off x="3678866" y="5414880"/>
            <a:ext cx="3301032" cy="369332"/>
          </a:xfrm>
          <a:prstGeom prst="rect">
            <a:avLst/>
          </a:prstGeom>
        </p:spPr>
        <p:txBody>
          <a:bodyPr wrap="none">
            <a:spAutoFit/>
          </a:bodyPr>
          <a:lstStyle/>
          <a:p>
            <a:r>
              <a:rPr lang="en-US" u="sng" dirty="0">
                <a:latin typeface="Roboto"/>
                <a:hlinkClick r:id="rId4"/>
              </a:rPr>
              <a:t>https://www.tarsiamaker.co.uk/</a:t>
            </a:r>
            <a:endParaRPr lang="ru-RU" dirty="0"/>
          </a:p>
        </p:txBody>
      </p:sp>
      <p:sp>
        <p:nvSpPr>
          <p:cNvPr id="5" name="Прямоугольник 4"/>
          <p:cNvSpPr/>
          <p:nvPr/>
        </p:nvSpPr>
        <p:spPr>
          <a:xfrm>
            <a:off x="6979898" y="6042952"/>
            <a:ext cx="4480714" cy="369332"/>
          </a:xfrm>
          <a:prstGeom prst="rect">
            <a:avLst/>
          </a:prstGeom>
        </p:spPr>
        <p:txBody>
          <a:bodyPr wrap="none">
            <a:spAutoFit/>
          </a:bodyPr>
          <a:lstStyle/>
          <a:p>
            <a:r>
              <a:rPr lang="en-US" u="sng" dirty="0">
                <a:latin typeface="Roboto"/>
                <a:hlinkClick r:id="rId5"/>
              </a:rPr>
              <a:t>https://wordwall.net/ru/resource/34579727</a:t>
            </a:r>
            <a:endParaRPr lang="ru-RU" dirty="0"/>
          </a:p>
        </p:txBody>
      </p:sp>
    </p:spTree>
    <p:extLst>
      <p:ext uri="{BB962C8B-B14F-4D97-AF65-F5344CB8AC3E}">
        <p14:creationId xmlns:p14="http://schemas.microsoft.com/office/powerpoint/2010/main" val="984974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502585" y="1504202"/>
            <a:ext cx="8939133" cy="980410"/>
          </a:xfrm>
          <a:prstGeom prst="rect">
            <a:avLst/>
          </a:prstGeom>
          <a:noFill/>
          <a:ln w="9525">
            <a:noFill/>
            <a:miter lim="800000"/>
            <a:headEnd/>
            <a:tailEnd/>
          </a:ln>
        </p:spPr>
        <p:txBody>
          <a:bodyPr wrap="square" lIns="102248" tIns="51124" rIns="102248" bIns="51124">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ru-RU" sz="1900" b="1" dirty="0" err="1">
                <a:solidFill>
                  <a:srgbClr val="0000FF"/>
                </a:solidFill>
              </a:rPr>
              <a:t>Командада</a:t>
            </a:r>
            <a:r>
              <a:rPr lang="ru-RU" sz="1900" b="1" dirty="0">
                <a:solidFill>
                  <a:srgbClr val="0000FF"/>
                </a:solidFill>
              </a:rPr>
              <a:t> </a:t>
            </a:r>
            <a:r>
              <a:rPr lang="ru-RU" sz="1900" b="1" dirty="0" err="1">
                <a:solidFill>
                  <a:srgbClr val="0000FF"/>
                </a:solidFill>
              </a:rPr>
              <a:t>жұмыс істеу</a:t>
            </a:r>
            <a:r>
              <a:rPr lang="ru-RU" sz="1900" b="1" dirty="0">
                <a:solidFill>
                  <a:srgbClr val="0000FF"/>
                </a:solidFill>
              </a:rPr>
              <a:t> </a:t>
            </a:r>
            <a:r>
              <a:rPr lang="ru-RU" sz="1900" b="1" dirty="0" err="1">
                <a:solidFill>
                  <a:srgbClr val="0000FF"/>
                </a:solidFill>
              </a:rPr>
              <a:t>кезінде</a:t>
            </a:r>
            <a:r>
              <a:rPr lang="ru-RU" sz="1900" b="1" dirty="0">
                <a:solidFill>
                  <a:srgbClr val="0000FF"/>
                </a:solidFill>
              </a:rPr>
              <a:t> </a:t>
            </a:r>
            <a:r>
              <a:rPr lang="ru-RU" sz="1900" b="1" dirty="0" err="1">
                <a:solidFill>
                  <a:srgbClr val="0000FF"/>
                </a:solidFill>
              </a:rPr>
              <a:t>сізге</a:t>
            </a:r>
            <a:r>
              <a:rPr lang="ru-RU" sz="1900" b="1" dirty="0">
                <a:solidFill>
                  <a:srgbClr val="0000FF"/>
                </a:solidFill>
              </a:rPr>
              <a:t> </a:t>
            </a:r>
            <a:r>
              <a:rPr lang="ru-RU" sz="1900" b="1" dirty="0" err="1">
                <a:solidFill>
                  <a:srgbClr val="0000FF"/>
                </a:solidFill>
              </a:rPr>
              <a:t>алынған білімдерін</a:t>
            </a:r>
            <a:r>
              <a:rPr lang="ru-RU" sz="1900" b="1" dirty="0">
                <a:solidFill>
                  <a:srgbClr val="0000FF"/>
                </a:solidFill>
              </a:rPr>
              <a:t> </a:t>
            </a:r>
            <a:r>
              <a:rPr lang="ru-RU" sz="1900" b="1" dirty="0" err="1">
                <a:solidFill>
                  <a:srgbClr val="0000FF"/>
                </a:solidFill>
              </a:rPr>
              <a:t>көрсету үшін сөйлемді кеңейтуіңіз қажет.</a:t>
            </a:r>
            <a:r>
              <a:rPr lang="ru-RU" sz="1900" b="1" dirty="0">
                <a:solidFill>
                  <a:srgbClr val="0000FF"/>
                </a:solidFill>
                <a:latin typeface="Bookman Old Style - 16" charset="0"/>
              </a:rPr>
              <a:t> </a:t>
            </a:r>
            <a:r>
              <a:rPr lang="ru-RU" sz="1900" b="1" dirty="0" err="1">
                <a:solidFill>
                  <a:srgbClr val="0000FF"/>
                </a:solidFill>
              </a:rPr>
              <a:t>Сөйлемі барынша</a:t>
            </a:r>
            <a:r>
              <a:rPr lang="ru-RU" sz="1900" b="1" dirty="0">
                <a:solidFill>
                  <a:srgbClr val="0000FF"/>
                </a:solidFill>
              </a:rPr>
              <a:t> </a:t>
            </a:r>
            <a:r>
              <a:rPr lang="ru-RU" sz="1900" b="1" dirty="0" err="1">
                <a:solidFill>
                  <a:srgbClr val="0000FF"/>
                </a:solidFill>
              </a:rPr>
              <a:t>дұрыс және нақты </a:t>
            </a:r>
            <a:r>
              <a:rPr lang="ru-RU" sz="1900" b="1" dirty="0">
                <a:solidFill>
                  <a:srgbClr val="0000FF"/>
                </a:solidFill>
              </a:rPr>
              <a:t>к</a:t>
            </a:r>
            <a:r>
              <a:rPr lang="ru-RU" sz="1900" b="1" dirty="0">
                <a:solidFill>
                  <a:srgbClr val="0000FF"/>
                </a:solidFill>
                <a:latin typeface="Bookman Old Style - 16" charset="0"/>
              </a:rPr>
              <a:t>оманда</a:t>
            </a:r>
            <a:r>
              <a:rPr lang="ru-RU" sz="1900" b="1" dirty="0">
                <a:solidFill>
                  <a:srgbClr val="0000FF"/>
                </a:solidFill>
              </a:rPr>
              <a:t> </a:t>
            </a:r>
            <a:r>
              <a:rPr lang="ru-RU" sz="1900" b="1" dirty="0" err="1">
                <a:solidFill>
                  <a:srgbClr val="0000FF"/>
                </a:solidFill>
              </a:rPr>
              <a:t>сыйлық алады</a:t>
            </a:r>
            <a:r>
              <a:rPr lang="ru-RU" sz="1900" b="1" dirty="0">
                <a:solidFill>
                  <a:srgbClr val="0000FF"/>
                </a:solidFill>
                <a:latin typeface="Bookman Old Style - 16" charset="0"/>
              </a:rPr>
              <a:t>!</a:t>
            </a:r>
            <a:r>
              <a:rPr lang="en-GB" sz="1900" b="1" dirty="0">
                <a:solidFill>
                  <a:srgbClr val="0000FF"/>
                </a:solidFill>
                <a:latin typeface="Bookman Old Style - 16" charset="0"/>
              </a:rPr>
              <a:t>  </a:t>
            </a:r>
          </a:p>
        </p:txBody>
      </p:sp>
      <p:sp>
        <p:nvSpPr>
          <p:cNvPr id="3" name="Text Box 5"/>
          <p:cNvSpPr txBox="1">
            <a:spLocks noChangeArrowheads="1"/>
          </p:cNvSpPr>
          <p:nvPr/>
        </p:nvSpPr>
        <p:spPr bwMode="auto">
          <a:xfrm>
            <a:off x="323272" y="551496"/>
            <a:ext cx="10797243" cy="1026576"/>
          </a:xfrm>
          <a:prstGeom prst="rect">
            <a:avLst/>
          </a:prstGeom>
          <a:noFill/>
          <a:ln w="9525">
            <a:noFill/>
            <a:miter lim="800000"/>
            <a:headEnd/>
            <a:tailEnd/>
          </a:ln>
        </p:spPr>
        <p:txBody>
          <a:bodyPr wrap="square" lIns="102248" tIns="51124" rIns="102248" bIns="51124">
            <a:spAutoFit/>
          </a:bodyPr>
          <a:lstStyle/>
          <a:p>
            <a:pPr algn="ctr"/>
            <a:r>
              <a:rPr lang="ru-RU" sz="6000" b="1" dirty="0">
                <a:solidFill>
                  <a:srgbClr val="FF0000"/>
                </a:solidFill>
                <a:latin typeface="Bookman Old Style - 16" charset="0"/>
              </a:rPr>
              <a:t> </a:t>
            </a:r>
            <a:r>
              <a:rPr lang="ru-RU" sz="6000" b="1" dirty="0" err="1">
                <a:solidFill>
                  <a:srgbClr val="FF0000"/>
                </a:solidFill>
                <a:latin typeface="Bookman Old Style - 16" charset="0"/>
              </a:rPr>
              <a:t>Д</a:t>
            </a:r>
            <a:r>
              <a:rPr lang="ru-RU" sz="6000" b="1" dirty="0" err="1">
                <a:solidFill>
                  <a:srgbClr val="FF0000"/>
                </a:solidFill>
              </a:rPr>
              <a:t>етальдарын</a:t>
            </a:r>
            <a:r>
              <a:rPr lang="ru-RU" sz="6000" b="1" dirty="0">
                <a:solidFill>
                  <a:srgbClr val="FF0000"/>
                </a:solidFill>
              </a:rPr>
              <a:t> </a:t>
            </a:r>
            <a:r>
              <a:rPr lang="ru-RU" sz="6000" b="1" dirty="0" err="1">
                <a:solidFill>
                  <a:srgbClr val="FF0000"/>
                </a:solidFill>
              </a:rPr>
              <a:t>қосу</a:t>
            </a:r>
            <a:endParaRPr lang="en-GB" sz="6000" b="1" dirty="0">
              <a:solidFill>
                <a:srgbClr val="FF0000"/>
              </a:solidFill>
              <a:latin typeface="Bookman Old Style - 16" charset="0"/>
            </a:endParaRPr>
          </a:p>
        </p:txBody>
      </p:sp>
      <p:pic>
        <p:nvPicPr>
          <p:cNvPr id="4" name="Рисунок 7" descr="http://900igr.net/datai/khimija/Tablitsa-Mendeleeva/0022-004-Dzhon-Aleksandr-Rejna-Njulends-rodilsja-v-Londone-26-nojabrja-1837-g.jpg"/>
          <p:cNvPicPr>
            <a:picLocks noChangeAspect="1" noChangeArrowheads="1"/>
          </p:cNvPicPr>
          <p:nvPr/>
        </p:nvPicPr>
        <p:blipFill>
          <a:blip r:embed="rId2" cstate="print"/>
          <a:srcRect/>
          <a:stretch>
            <a:fillRect/>
          </a:stretch>
        </p:blipFill>
        <p:spPr bwMode="auto">
          <a:xfrm>
            <a:off x="1258471" y="2774476"/>
            <a:ext cx="2167063" cy="2937510"/>
          </a:xfrm>
          <a:prstGeom prst="rect">
            <a:avLst/>
          </a:prstGeom>
          <a:noFill/>
        </p:spPr>
      </p:pic>
      <p:pic>
        <p:nvPicPr>
          <p:cNvPr id="5" name="Рисунок 1" descr="http://xlom.ru/wp-content/uploads/2016/03/%D1%81%D0%B4%D0%B0%D1%82%D1%8C-%D0%BF%D0%B8%D0%B0%D0%BD%D0%B8%D0%BD%D0%BE-%D0%BD%D0%B0-%D0%BC%D0%B5%D1%82%D0%B0%D0%BB%D0%BB%D0%BE%D0%BB%D0%BE%D0%BC-750x375.jpg"/>
          <p:cNvPicPr>
            <a:picLocks noChangeAspect="1" noChangeArrowheads="1"/>
          </p:cNvPicPr>
          <p:nvPr/>
        </p:nvPicPr>
        <p:blipFill>
          <a:blip r:embed="rId3" cstate="print"/>
          <a:srcRect/>
          <a:stretch>
            <a:fillRect/>
          </a:stretch>
        </p:blipFill>
        <p:spPr bwMode="auto">
          <a:xfrm>
            <a:off x="3455503" y="2774476"/>
            <a:ext cx="2528239" cy="2937510"/>
          </a:xfrm>
          <a:prstGeom prst="rect">
            <a:avLst/>
          </a:prstGeom>
          <a:noFill/>
        </p:spPr>
      </p:pic>
      <p:pic>
        <p:nvPicPr>
          <p:cNvPr id="6" name="Рисунок 4" descr="https://ds02.infourok.ru/uploads/ex/1008/0003f41f-176b2011/310/img4.jpg"/>
          <p:cNvPicPr>
            <a:picLocks noChangeAspect="1" noChangeArrowheads="1"/>
          </p:cNvPicPr>
          <p:nvPr/>
        </p:nvPicPr>
        <p:blipFill>
          <a:blip r:embed="rId4" cstate="print"/>
          <a:srcRect l="22581" t="30173" r="8388" b="12143"/>
          <a:stretch>
            <a:fillRect/>
          </a:stretch>
        </p:blipFill>
        <p:spPr bwMode="auto">
          <a:xfrm>
            <a:off x="5815277" y="2774476"/>
            <a:ext cx="4875890" cy="2937510"/>
          </a:xfrm>
          <a:prstGeom prst="rect">
            <a:avLst/>
          </a:prstGeom>
          <a:noFill/>
        </p:spPr>
      </p:pic>
      <p:sp>
        <p:nvSpPr>
          <p:cNvPr id="7" name="Rectangle 4"/>
          <p:cNvSpPr>
            <a:spLocks noChangeArrowheads="1"/>
          </p:cNvSpPr>
          <p:nvPr/>
        </p:nvSpPr>
        <p:spPr bwMode="auto">
          <a:xfrm>
            <a:off x="323272" y="184727"/>
            <a:ext cx="229208" cy="411023"/>
          </a:xfrm>
          <a:prstGeom prst="rect">
            <a:avLst/>
          </a:prstGeom>
          <a:noFill/>
          <a:ln w="9525">
            <a:noFill/>
            <a:miter lim="800000"/>
            <a:headEnd/>
            <a:tailEnd/>
          </a:ln>
          <a:effectLst/>
        </p:spPr>
        <p:txBody>
          <a:bodyPr vert="horz" wrap="square" lIns="102248" tIns="51124" rIns="102248" bIns="51124" numCol="1" anchor="ctr" anchorCtr="0" compatLnSpc="1">
            <a:prstTxWarp prst="textNoShape">
              <a:avLst/>
            </a:prstTxWarp>
            <a:spAutoFit/>
          </a:bodyPr>
          <a:lstStyle/>
          <a:p>
            <a:endParaRPr lang="ru-RU"/>
          </a:p>
        </p:txBody>
      </p:sp>
      <p:sp>
        <p:nvSpPr>
          <p:cNvPr id="8" name="Блок-схема: перфолента 7"/>
          <p:cNvSpPr/>
          <p:nvPr/>
        </p:nvSpPr>
        <p:spPr>
          <a:xfrm>
            <a:off x="323272" y="-535236"/>
            <a:ext cx="11241000" cy="7643866"/>
          </a:xfrm>
          <a:prstGeom prst="flowChartPunchedTape">
            <a:avLst/>
          </a:prstGeom>
        </p:spPr>
        <p:style>
          <a:lnRef idx="1">
            <a:schemeClr val="accent3"/>
          </a:lnRef>
          <a:fillRef idx="2">
            <a:schemeClr val="accent3"/>
          </a:fillRef>
          <a:effectRef idx="1">
            <a:schemeClr val="accent3"/>
          </a:effectRef>
          <a:fontRef idx="minor">
            <a:schemeClr val="dk1"/>
          </a:fontRef>
        </p:style>
        <p:txBody>
          <a:bodyPr lIns="102248" tIns="51124" rIns="102248" bIns="51124" rtlCol="0" anchor="ctr"/>
          <a:lstStyle/>
          <a:p>
            <a:pPr algn="ctr"/>
            <a:r>
              <a:rPr lang="kk-KZ" sz="4900" b="1" dirty="0">
                <a:solidFill>
                  <a:srgbClr val="0000FF"/>
                </a:solidFill>
                <a:latin typeface="Times New Roman" pitchFamily="18" charset="0"/>
                <a:cs typeface="Times New Roman" pitchFamily="18" charset="0"/>
              </a:rPr>
              <a:t>Ақпаратпен жұмыс істеуде оқушылардың зерттеушілігіне бағытталған әдістер</a:t>
            </a:r>
            <a:endParaRPr lang="ru-RU" sz="49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982571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369454"/>
            <a:ext cx="219623" cy="411023"/>
          </a:xfrm>
          <a:prstGeom prst="rect">
            <a:avLst/>
          </a:prstGeom>
          <a:noFill/>
          <a:ln w="9525">
            <a:noFill/>
            <a:miter lim="800000"/>
            <a:headEnd/>
            <a:tailEnd/>
          </a:ln>
          <a:effectLst/>
        </p:spPr>
        <p:txBody>
          <a:bodyPr vert="horz" wrap="square" lIns="102248" tIns="51124" rIns="102248" bIns="51124" numCol="1" anchor="ctr" anchorCtr="0" compatLnSpc="1">
            <a:prstTxWarp prst="textNoShape">
              <a:avLst/>
            </a:prstTxWarp>
            <a:spAutoFit/>
          </a:bodyPr>
          <a:lstStyle/>
          <a:p>
            <a:endParaRPr lang="ru-RU"/>
          </a:p>
        </p:txBody>
      </p:sp>
      <p:pic>
        <p:nvPicPr>
          <p:cNvPr id="3" name="Рисунок 2" descr="http://profitur58.ru/wp-content/uploads/5b037174cb86c6424521fb80e11f673f.jpg"/>
          <p:cNvPicPr/>
          <p:nvPr/>
        </p:nvPicPr>
        <p:blipFill>
          <a:blip r:embed="rId2" cstate="print"/>
          <a:srcRect l="11227" t="29158" r="11447" b="4536"/>
          <a:stretch>
            <a:fillRect/>
          </a:stretch>
        </p:blipFill>
        <p:spPr bwMode="auto">
          <a:xfrm>
            <a:off x="581281" y="4878095"/>
            <a:ext cx="2249475" cy="1429059"/>
          </a:xfrm>
          <a:prstGeom prst="rect">
            <a:avLst/>
          </a:prstGeom>
          <a:noFill/>
          <a:ln w="9525">
            <a:noFill/>
            <a:miter lim="800000"/>
            <a:headEnd/>
            <a:tailEnd/>
          </a:ln>
        </p:spPr>
      </p:pic>
      <p:pic>
        <p:nvPicPr>
          <p:cNvPr id="4" name="Рисунок 3" descr="https://go2.imgsmail.ru/imgpreview?key=3f43568dafe25e53&amp;mb=imgdb_preview_1649"/>
          <p:cNvPicPr/>
          <p:nvPr/>
        </p:nvPicPr>
        <p:blipFill>
          <a:blip r:embed="rId3" cstate="print"/>
          <a:srcRect/>
          <a:stretch>
            <a:fillRect/>
          </a:stretch>
        </p:blipFill>
        <p:spPr bwMode="auto">
          <a:xfrm>
            <a:off x="927353" y="3107692"/>
            <a:ext cx="1557329" cy="1429059"/>
          </a:xfrm>
          <a:prstGeom prst="rect">
            <a:avLst/>
          </a:prstGeom>
          <a:noFill/>
          <a:ln w="9525">
            <a:noFill/>
            <a:miter lim="800000"/>
            <a:headEnd/>
            <a:tailEnd/>
          </a:ln>
        </p:spPr>
      </p:pic>
      <p:pic>
        <p:nvPicPr>
          <p:cNvPr id="5" name="Рисунок 4" descr="http://deduhova.ru/statesman/wp-content/uploads/2017/04/133690779_10a.jpg"/>
          <p:cNvPicPr/>
          <p:nvPr/>
        </p:nvPicPr>
        <p:blipFill>
          <a:blip r:embed="rId4" cstate="print"/>
          <a:srcRect l="-226" t="-1315" r="-322" b="-1139"/>
          <a:stretch>
            <a:fillRect/>
          </a:stretch>
        </p:blipFill>
        <p:spPr bwMode="auto">
          <a:xfrm>
            <a:off x="736508" y="574965"/>
            <a:ext cx="1622728" cy="1885164"/>
          </a:xfrm>
          <a:prstGeom prst="rect">
            <a:avLst/>
          </a:prstGeom>
          <a:noFill/>
          <a:ln w="9525">
            <a:noFill/>
            <a:miter lim="800000"/>
            <a:headEnd/>
            <a:tailEnd/>
          </a:ln>
        </p:spPr>
      </p:pic>
      <p:pic>
        <p:nvPicPr>
          <p:cNvPr id="6" name="Рисунок 5" descr="http://distant-lessons.ru/wp-content/uploads/2012/07/periodicheskaja-sistema-elementov.jpg"/>
          <p:cNvPicPr/>
          <p:nvPr/>
        </p:nvPicPr>
        <p:blipFill>
          <a:blip r:embed="rId5" cstate="print"/>
          <a:srcRect/>
          <a:stretch>
            <a:fillRect/>
          </a:stretch>
        </p:blipFill>
        <p:spPr bwMode="auto">
          <a:xfrm>
            <a:off x="3575097" y="447968"/>
            <a:ext cx="7873164" cy="5452276"/>
          </a:xfrm>
          <a:prstGeom prst="rect">
            <a:avLst/>
          </a:prstGeom>
          <a:noFill/>
          <a:ln w="9525">
            <a:noFill/>
            <a:miter lim="800000"/>
            <a:headEnd/>
            <a:tailEnd/>
          </a:ln>
        </p:spPr>
      </p:pic>
      <p:sp>
        <p:nvSpPr>
          <p:cNvPr id="7" name="Rectangle 1"/>
          <p:cNvSpPr>
            <a:spLocks noChangeArrowheads="1"/>
          </p:cNvSpPr>
          <p:nvPr/>
        </p:nvSpPr>
        <p:spPr bwMode="auto">
          <a:xfrm>
            <a:off x="5171787" y="6039299"/>
            <a:ext cx="4931542" cy="380245"/>
          </a:xfrm>
          <a:prstGeom prst="rect">
            <a:avLst/>
          </a:prstGeom>
          <a:noFill/>
          <a:ln w="9525">
            <a:noFill/>
            <a:miter lim="800000"/>
            <a:headEnd/>
            <a:tailEnd/>
          </a:ln>
          <a:effectLst/>
        </p:spPr>
        <p:txBody>
          <a:bodyPr vert="horz" wrap="square" lIns="102248" tIns="51124" rIns="102248" bIns="51124" numCol="1" anchor="ctr" anchorCtr="0" compatLnSpc="1">
            <a:prstTxWarp prst="textNoShape">
              <a:avLst/>
            </a:prstTxWarp>
            <a:spAutoFit/>
          </a:bodyPr>
          <a:lstStyle/>
          <a:p>
            <a:pPr fontAlgn="base">
              <a:spcBef>
                <a:spcPct val="0"/>
              </a:spcBef>
              <a:spcAft>
                <a:spcPct val="0"/>
              </a:spcAft>
            </a:pPr>
            <a:r>
              <a:rPr kumimoji="0" lang="kk-KZ"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hlinkClick r:id="rId6"/>
              </a:rPr>
              <a:t>http://www.edutainme.ru/post/6-table</a:t>
            </a:r>
            <a:endParaRPr lang="kk-KZ" sz="2700" b="1" dirty="0">
              <a:latin typeface="Arial" pitchFamily="34" charset="0"/>
              <a:cs typeface="Arial" pitchFamily="34" charset="0"/>
            </a:endParaRPr>
          </a:p>
        </p:txBody>
      </p:sp>
    </p:spTree>
    <p:extLst>
      <p:ext uri="{BB962C8B-B14F-4D97-AF65-F5344CB8AC3E}">
        <p14:creationId xmlns:p14="http://schemas.microsoft.com/office/powerpoint/2010/main" val="7112414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57200" y="274638"/>
            <a:ext cx="11294414"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002060"/>
                </a:solidFill>
                <a:latin typeface="Times New Roman" pitchFamily="18" charset="0"/>
                <a:cs typeface="Times New Roman" pitchFamily="18" charset="0"/>
              </a:rPr>
              <a:t>Т</a:t>
            </a:r>
            <a:r>
              <a:rPr lang="kk-KZ" sz="2800" b="1" dirty="0">
                <a:solidFill>
                  <a:srgbClr val="002060"/>
                </a:solidFill>
                <a:latin typeface="Times New Roman" pitchFamily="18" charset="0"/>
                <a:cs typeface="Times New Roman" pitchFamily="18" charset="0"/>
              </a:rPr>
              <a:t>өңкерілген сынып технологиясы </a:t>
            </a:r>
            <a:endParaRPr lang="ru-RU" sz="2800" b="1" dirty="0">
              <a:solidFill>
                <a:srgbClr val="002060"/>
              </a:solidFill>
              <a:latin typeface="Times New Roman" pitchFamily="18" charset="0"/>
              <a:cs typeface="Times New Roman" pitchFamily="18" charset="0"/>
            </a:endParaRPr>
          </a:p>
        </p:txBody>
      </p:sp>
      <p:sp>
        <p:nvSpPr>
          <p:cNvPr id="4" name="Объект 2"/>
          <p:cNvSpPr txBox="1">
            <a:spLocks/>
          </p:cNvSpPr>
          <p:nvPr/>
        </p:nvSpPr>
        <p:spPr>
          <a:xfrm>
            <a:off x="539551" y="1412776"/>
            <a:ext cx="11181393" cy="47133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kk-KZ" sz="2400" b="1" spc="80" dirty="0">
                <a:solidFill>
                  <a:srgbClr val="002060"/>
                </a:solidFill>
                <a:latin typeface="Times New Roman"/>
                <a:ea typeface="Times New Roman"/>
              </a:rPr>
              <a:t> </a:t>
            </a:r>
            <a:r>
              <a:rPr lang="kk-KZ" sz="2400" b="1" dirty="0">
                <a:solidFill>
                  <a:srgbClr val="002060"/>
                </a:solidFill>
                <a:latin typeface="Times New Roman"/>
                <a:ea typeface="Times New Roman"/>
              </a:rPr>
              <a:t> «Төңкерілген оқыту» технологиясын 2007 жылы АҚШ мектебінде алғаш өз тәжірибелерінде қолданған америкалық химия пәнінің мұғалімдері Аарон Самс пен Джонатан Бергманн. Олар бірге дәріс мазмұнын жазу арқылы эксперимент жасай бастады. Оқушылар мектепте тақырып бойынша жаттығулар мен жобалар бойынша жұмыстар жүргізіп, үйде лекцияны қарастыру – негізгі идея болып табылды </a:t>
            </a:r>
            <a:endParaRPr lang="ru-RU" sz="2400" b="1" dirty="0">
              <a:solidFill>
                <a:srgbClr val="002060"/>
              </a:solidFill>
            </a:endParaRPr>
          </a:p>
        </p:txBody>
      </p:sp>
      <p:sp>
        <p:nvSpPr>
          <p:cNvPr id="5" name="Прямоугольник 4"/>
          <p:cNvSpPr/>
          <p:nvPr/>
        </p:nvSpPr>
        <p:spPr>
          <a:xfrm>
            <a:off x="944028" y="3880580"/>
            <a:ext cx="10372437" cy="120032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ru-RU" sz="2400" b="1" dirty="0">
                <a:solidFill>
                  <a:srgbClr val="002060"/>
                </a:solidFill>
                <a:latin typeface="Times New Roman" panose="02020603050405020304" pitchFamily="18" charset="0"/>
                <a:cs typeface="Times New Roman" panose="02020603050405020304" pitchFamily="18" charset="0"/>
              </a:rPr>
              <a:t>ТӨҢКЕРІЛГЕН СЫНЫП – </a:t>
            </a:r>
            <a:r>
              <a:rPr lang="ru-RU" sz="2400" b="1" dirty="0" err="1">
                <a:solidFill>
                  <a:srgbClr val="002060"/>
                </a:solidFill>
                <a:latin typeface="Times New Roman" panose="02020603050405020304" pitchFamily="18" charset="0"/>
                <a:cs typeface="Times New Roman" panose="02020603050405020304" pitchFamily="18" charset="0"/>
              </a:rPr>
              <a:t>үй</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тапсырмасын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ұйымдастыру</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әдісі</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керісінше</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жүргізілетін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жаңа</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педагогикалық</a:t>
            </a:r>
            <a:r>
              <a:rPr lang="ru-RU" sz="2400" b="1" dirty="0">
                <a:solidFill>
                  <a:srgbClr val="002060"/>
                </a:solidFill>
                <a:latin typeface="Times New Roman" panose="02020603050405020304" pitchFamily="18" charset="0"/>
                <a:cs typeface="Times New Roman" panose="02020603050405020304" pitchFamily="18" charset="0"/>
              </a:rPr>
              <a:t> модель. АКТ </a:t>
            </a:r>
            <a:r>
              <a:rPr lang="ru-RU" sz="2400" b="1" dirty="0" err="1">
                <a:solidFill>
                  <a:srgbClr val="002060"/>
                </a:solidFill>
                <a:latin typeface="Times New Roman" panose="02020603050405020304" pitchFamily="18" charset="0"/>
                <a:cs typeface="Times New Roman" panose="02020603050405020304" pitchFamily="18" charset="0"/>
              </a:rPr>
              <a:t>қолдана</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отырып</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жүргізілетін</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әдіс</a:t>
            </a:r>
            <a:endParaRPr lang="ru-RU"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6677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f.ppt-online.org/files/slide/6/67FxO0PXVDI1hfQ5MubdWwHGc4qsmkLT2NtAJS/slide-5.jpg"/>
          <p:cNvPicPr>
            <a:picLocks noChangeAspect="1" noChangeArrowheads="1"/>
          </p:cNvPicPr>
          <p:nvPr/>
        </p:nvPicPr>
        <p:blipFill rotWithShape="1">
          <a:blip r:embed="rId2">
            <a:extLst>
              <a:ext uri="{28A0092B-C50C-407E-A947-70E740481C1C}">
                <a14:useLocalDpi xmlns:a14="http://schemas.microsoft.com/office/drawing/2010/main" val="0"/>
              </a:ext>
            </a:extLst>
          </a:blip>
          <a:srcRect r="10947"/>
          <a:stretch/>
        </p:blipFill>
        <p:spPr bwMode="auto">
          <a:xfrm>
            <a:off x="1257926" y="332656"/>
            <a:ext cx="9643845" cy="631170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72084" y="258764"/>
            <a:ext cx="10815527" cy="13760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3200" dirty="0">
                <a:latin typeface="Times New Roman" pitchFamily="18" charset="0"/>
                <a:cs typeface="Times New Roman" pitchFamily="18" charset="0"/>
              </a:rPr>
              <a:t>«Т</a:t>
            </a:r>
            <a:r>
              <a:rPr lang="kk-KZ" sz="3200" dirty="0">
                <a:latin typeface="Times New Roman" pitchFamily="18" charset="0"/>
                <a:cs typeface="Times New Roman" pitchFamily="18" charset="0"/>
              </a:rPr>
              <a:t>өңкерілген сабақ</a:t>
            </a:r>
            <a:r>
              <a:rPr lang="ru-RU" sz="3200" dirty="0">
                <a:latin typeface="Times New Roman" pitchFamily="18" charset="0"/>
                <a:cs typeface="Times New Roman" pitchFamily="18" charset="0"/>
              </a:rPr>
              <a:t>» пен </a:t>
            </a:r>
            <a:r>
              <a:rPr lang="ru-RU" sz="3200" dirty="0" err="1">
                <a:latin typeface="Times New Roman" pitchFamily="18" charset="0"/>
                <a:cs typeface="Times New Roman" pitchFamily="18" charset="0"/>
              </a:rPr>
              <a:t>күнделікті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сабағымыздың</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айырмашылығы</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856842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855" y="140955"/>
            <a:ext cx="11545454" cy="3288734"/>
          </a:xfrm>
          <a:prstGeom prst="rect">
            <a:avLst/>
          </a:prstGeom>
        </p:spPr>
        <p:style>
          <a:lnRef idx="3">
            <a:schemeClr val="lt1"/>
          </a:lnRef>
          <a:fillRef idx="1">
            <a:schemeClr val="accent2"/>
          </a:fillRef>
          <a:effectRef idx="1">
            <a:schemeClr val="accent2"/>
          </a:effectRef>
          <a:fontRef idx="minor">
            <a:schemeClr val="lt1"/>
          </a:fontRef>
        </p:style>
        <p:txBody>
          <a:bodyPr wrap="square" lIns="102248" tIns="51124" rIns="102248" bIns="51124">
            <a:spAutoFit/>
          </a:bodyPr>
          <a:lstStyle/>
          <a:p>
            <a:pPr algn="ctr"/>
            <a:r>
              <a:rPr lang="kk-KZ" sz="31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"Secret letter - құпия хат" әдісі </a:t>
            </a:r>
            <a:r>
              <a:rPr lang="ru-RU" sz="2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ru-RU" sz="2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kk-KZ" sz="2200" b="1" i="1" dirty="0">
                <a:solidFill>
                  <a:srgbClr val="FFFF00"/>
                </a:solidFill>
                <a:latin typeface="Times New Roman" pitchFamily="18" charset="0"/>
                <a:cs typeface="Times New Roman" pitchFamily="18" charset="0"/>
              </a:rPr>
              <a:t>Ұйымдастыруы:</a:t>
            </a:r>
            <a:r>
              <a:rPr lang="kk-KZ" sz="2200" b="1" dirty="0">
                <a:solidFill>
                  <a:srgbClr val="C00000"/>
                </a:solidFill>
                <a:latin typeface="Times New Roman" pitchFamily="18" charset="0"/>
                <a:cs typeface="Times New Roman" pitchFamily="18" charset="0"/>
              </a:rPr>
              <a:t> </a:t>
            </a:r>
            <a:r>
              <a:rPr lang="kk-KZ" sz="2200" b="1" dirty="0">
                <a:solidFill>
                  <a:schemeClr val="bg1"/>
                </a:solidFill>
                <a:latin typeface="Times New Roman" pitchFamily="18" charset="0"/>
                <a:cs typeface="Times New Roman" pitchFamily="18" charset="0"/>
              </a:rPr>
              <a:t>топпен жұмыс</a:t>
            </a:r>
            <a:r>
              <a:rPr lang="ru-RU" sz="2200" b="1" dirty="0">
                <a:solidFill>
                  <a:schemeClr val="bg1"/>
                </a:solidFill>
                <a:latin typeface="Times New Roman" pitchFamily="18" charset="0"/>
                <a:cs typeface="Times New Roman" pitchFamily="18" charset="0"/>
              </a:rPr>
              <a:t/>
            </a:r>
            <a:br>
              <a:rPr lang="ru-RU" sz="2200" b="1" dirty="0">
                <a:solidFill>
                  <a:schemeClr val="bg1"/>
                </a:solidFill>
                <a:latin typeface="Times New Roman" pitchFamily="18" charset="0"/>
                <a:cs typeface="Times New Roman" pitchFamily="18" charset="0"/>
              </a:rPr>
            </a:br>
            <a:r>
              <a:rPr lang="kk-KZ" sz="2200" b="1" i="1" dirty="0">
                <a:solidFill>
                  <a:srgbClr val="FFFF00"/>
                </a:solidFill>
                <a:latin typeface="Times New Roman" pitchFamily="18" charset="0"/>
                <a:cs typeface="Times New Roman" pitchFamily="18" charset="0"/>
              </a:rPr>
              <a:t>Мақсаты:</a:t>
            </a:r>
            <a:r>
              <a:rPr lang="kk-KZ" sz="2200" b="1" dirty="0">
                <a:solidFill>
                  <a:srgbClr val="FFFF00"/>
                </a:solidFill>
                <a:latin typeface="Times New Roman" pitchFamily="18" charset="0"/>
                <a:cs typeface="Times New Roman" pitchFamily="18" charset="0"/>
              </a:rPr>
              <a:t> </a:t>
            </a:r>
            <a:r>
              <a:rPr lang="kk-KZ" sz="2200" b="1" dirty="0">
                <a:solidFill>
                  <a:schemeClr val="bg1"/>
                </a:solidFill>
                <a:latin typeface="Times New Roman" pitchFamily="18" charset="0"/>
                <a:cs typeface="Times New Roman" pitchFamily="18" charset="0"/>
              </a:rPr>
              <a:t>Оқушылардың сыни ойлау, ізденімпаздық және сабаққа қызығушылығын арттыру.</a:t>
            </a:r>
            <a:r>
              <a:rPr lang="ru-RU" sz="2200" b="1" dirty="0">
                <a:solidFill>
                  <a:schemeClr val="bg1"/>
                </a:solidFill>
                <a:latin typeface="Times New Roman" pitchFamily="18" charset="0"/>
                <a:cs typeface="Times New Roman" pitchFamily="18" charset="0"/>
              </a:rPr>
              <a:t/>
            </a:r>
            <a:br>
              <a:rPr lang="ru-RU" sz="2200" b="1" dirty="0">
                <a:solidFill>
                  <a:schemeClr val="bg1"/>
                </a:solidFill>
                <a:latin typeface="Times New Roman" pitchFamily="18" charset="0"/>
                <a:cs typeface="Times New Roman" pitchFamily="18" charset="0"/>
              </a:rPr>
            </a:br>
            <a:r>
              <a:rPr lang="kk-KZ" sz="2200" b="1" i="1" dirty="0">
                <a:solidFill>
                  <a:srgbClr val="FFFF00"/>
                </a:solidFill>
                <a:latin typeface="Times New Roman" pitchFamily="18" charset="0"/>
                <a:cs typeface="Times New Roman" pitchFamily="18" charset="0"/>
              </a:rPr>
              <a:t>Сипаттамасы:</a:t>
            </a:r>
            <a:r>
              <a:rPr lang="kk-KZ" sz="2200" b="1" dirty="0">
                <a:solidFill>
                  <a:srgbClr val="FFFF00"/>
                </a:solidFill>
                <a:latin typeface="Times New Roman" pitchFamily="18" charset="0"/>
                <a:cs typeface="Times New Roman" pitchFamily="18" charset="0"/>
              </a:rPr>
              <a:t> </a:t>
            </a:r>
            <a:r>
              <a:rPr lang="kk-KZ" sz="2200" b="1" dirty="0">
                <a:solidFill>
                  <a:schemeClr val="bg1"/>
                </a:solidFill>
                <a:latin typeface="Times New Roman" pitchFamily="18" charset="0"/>
                <a:cs typeface="Times New Roman" pitchFamily="18" charset="0"/>
              </a:rPr>
              <a:t>Бұл әдісте мұғалім алдын ала екі топқа тапсырмалары бар екі хат дайындайды. Бірақ ол хатты үстелдің астына немесе кітаптың ішіне жасырып қоюы мүмкін. Екі хатқа мұғалім сілтеме береді. Оқушылар сол сілтеме арқылы хатты тауып тапсырмаларды орындауы тиіс.</a:t>
            </a:r>
            <a:r>
              <a:rPr lang="ru-RU" sz="2200" b="1" dirty="0">
                <a:solidFill>
                  <a:schemeClr val="bg1"/>
                </a:solidFill>
                <a:latin typeface="Times New Roman" pitchFamily="18" charset="0"/>
                <a:cs typeface="Times New Roman" pitchFamily="18" charset="0"/>
              </a:rPr>
              <a:t/>
            </a:r>
            <a:br>
              <a:rPr lang="ru-RU" sz="2200" b="1" dirty="0">
                <a:solidFill>
                  <a:schemeClr val="bg1"/>
                </a:solidFill>
                <a:latin typeface="Times New Roman" pitchFamily="18" charset="0"/>
                <a:cs typeface="Times New Roman" pitchFamily="18" charset="0"/>
              </a:rPr>
            </a:br>
            <a:endParaRPr lang="ru-RU" sz="2200" b="1" dirty="0"/>
          </a:p>
        </p:txBody>
      </p:sp>
      <p:sp>
        <p:nvSpPr>
          <p:cNvPr id="3" name="Rectangle 1"/>
          <p:cNvSpPr>
            <a:spLocks noChangeArrowheads="1"/>
          </p:cNvSpPr>
          <p:nvPr/>
        </p:nvSpPr>
        <p:spPr bwMode="auto">
          <a:xfrm>
            <a:off x="267855" y="3429689"/>
            <a:ext cx="11462327" cy="1334353"/>
          </a:xfrm>
          <a:prstGeom prst="rect">
            <a:avLst/>
          </a:prstGeom>
          <a:noFill/>
          <a:ln w="9525">
            <a:noFill/>
            <a:miter lim="800000"/>
            <a:headEnd/>
            <a:tailEnd/>
          </a:ln>
          <a:effectLst/>
        </p:spPr>
        <p:txBody>
          <a:bodyPr vert="horz" wrap="square" lIns="102248" tIns="51124" rIns="102248" bIns="51124" numCol="1" anchor="ctr" anchorCtr="0" compatLnSpc="1">
            <a:prstTxWarp prst="textNoShape">
              <a:avLst/>
            </a:prstTxWarp>
            <a:spAutoFit/>
          </a:bodyPr>
          <a:lstStyle/>
          <a:p>
            <a:pPr algn="ctr" fontAlgn="base">
              <a:spcBef>
                <a:spcPct val="0"/>
              </a:spcBef>
              <a:spcAft>
                <a:spcPct val="0"/>
              </a:spcAft>
            </a:pPr>
            <a:r>
              <a:rPr lang="kk-KZ" sz="3200" b="1" dirty="0">
                <a:solidFill>
                  <a:srgbClr val="FF0000"/>
                </a:solidFill>
                <a:latin typeface="Calibri"/>
                <a:ea typeface="Calibri" pitchFamily="34" charset="0"/>
                <a:cs typeface="Times New Roman" pitchFamily="18" charset="0"/>
              </a:rPr>
              <a:t>«</a:t>
            </a:r>
            <a:r>
              <a:rPr lang="kk-KZ" sz="3200" b="1" dirty="0">
                <a:solidFill>
                  <a:srgbClr val="FF0000"/>
                </a:solidFill>
                <a:latin typeface="Times New Roman" pitchFamily="18" charset="0"/>
                <a:ea typeface="Calibri" pitchFamily="34" charset="0"/>
                <a:cs typeface="Times New Roman" pitchFamily="18" charset="0"/>
              </a:rPr>
              <a:t>Реставрация</a:t>
            </a:r>
            <a:r>
              <a:rPr lang="kk-KZ" sz="3200" b="1" dirty="0">
                <a:solidFill>
                  <a:srgbClr val="FF0000"/>
                </a:solidFill>
                <a:latin typeface="Calibri"/>
                <a:ea typeface="Calibri" pitchFamily="34" charset="0"/>
                <a:cs typeface="Times New Roman" pitchFamily="18" charset="0"/>
              </a:rPr>
              <a:t>»</a:t>
            </a:r>
            <a:r>
              <a:rPr lang="kk-KZ" sz="3200" b="1" dirty="0">
                <a:solidFill>
                  <a:srgbClr val="FF0000"/>
                </a:solidFill>
                <a:latin typeface="Times New Roman" pitchFamily="18" charset="0"/>
                <a:ea typeface="Calibri" pitchFamily="34" charset="0"/>
                <a:cs typeface="Times New Roman" pitchFamily="18" charset="0"/>
              </a:rPr>
              <a:t> әдісі</a:t>
            </a:r>
            <a:endParaRPr lang="ru-RU" sz="2000" dirty="0">
              <a:solidFill>
                <a:srgbClr val="FF0000"/>
              </a:solidFill>
              <a:latin typeface="Arial" pitchFamily="34" charset="0"/>
              <a:cs typeface="Arial" pitchFamily="34" charset="0"/>
            </a:endParaRPr>
          </a:p>
          <a:p>
            <a:pPr algn="ctr" eaLnBrk="0" fontAlgn="base" hangingPunct="0">
              <a:spcBef>
                <a:spcPct val="0"/>
              </a:spcBef>
              <a:spcAft>
                <a:spcPct val="0"/>
              </a:spcAft>
            </a:pPr>
            <a:r>
              <a:rPr lang="kk-KZ" sz="2400" b="1" dirty="0">
                <a:solidFill>
                  <a:srgbClr val="0000FF"/>
                </a:solidFill>
                <a:latin typeface="Times New Roman" pitchFamily="18" charset="0"/>
                <a:ea typeface="Calibri" pitchFamily="34" charset="0"/>
                <a:cs typeface="Times New Roman" pitchFamily="18" charset="0"/>
              </a:rPr>
              <a:t>Оқушыларға мәтін жеткіліксіз құрылымдық бөлімдермен беріледі. </a:t>
            </a:r>
          </a:p>
          <a:p>
            <a:pPr algn="ctr" eaLnBrk="0" fontAlgn="base" hangingPunct="0">
              <a:spcBef>
                <a:spcPct val="0"/>
              </a:spcBef>
              <a:spcAft>
                <a:spcPct val="0"/>
              </a:spcAft>
            </a:pPr>
            <a:r>
              <a:rPr lang="kk-KZ" sz="2400" b="1" dirty="0">
                <a:solidFill>
                  <a:srgbClr val="0000FF"/>
                </a:solidFill>
                <a:latin typeface="Times New Roman" pitchFamily="18" charset="0"/>
                <a:ea typeface="Calibri" pitchFamily="34" charset="0"/>
                <a:cs typeface="Times New Roman" pitchFamily="18" charset="0"/>
              </a:rPr>
              <a:t>Оқушылар </a:t>
            </a:r>
            <a:r>
              <a:rPr lang="kk-KZ" sz="2400" b="1" dirty="0">
                <a:solidFill>
                  <a:srgbClr val="0000FF"/>
                </a:solidFill>
                <a:latin typeface="Calibri"/>
                <a:ea typeface="Calibri" pitchFamily="34" charset="0"/>
                <a:cs typeface="Times New Roman" pitchFamily="18" charset="0"/>
              </a:rPr>
              <a:t>«</a:t>
            </a:r>
            <a:r>
              <a:rPr lang="kk-KZ" sz="2400" b="1" dirty="0">
                <a:solidFill>
                  <a:srgbClr val="0000FF"/>
                </a:solidFill>
                <a:latin typeface="Times New Roman" pitchFamily="18" charset="0"/>
                <a:ea typeface="Calibri" pitchFamily="34" charset="0"/>
                <a:cs typeface="Times New Roman" pitchFamily="18" charset="0"/>
              </a:rPr>
              <a:t>бос</a:t>
            </a:r>
            <a:r>
              <a:rPr lang="kk-KZ" sz="2400" b="1" dirty="0">
                <a:solidFill>
                  <a:srgbClr val="0000FF"/>
                </a:solidFill>
                <a:latin typeface="Calibri"/>
                <a:ea typeface="Calibri" pitchFamily="34" charset="0"/>
                <a:cs typeface="Times New Roman" pitchFamily="18" charset="0"/>
              </a:rPr>
              <a:t>»</a:t>
            </a:r>
            <a:r>
              <a:rPr lang="kk-KZ" sz="2400" b="1" dirty="0">
                <a:solidFill>
                  <a:srgbClr val="0000FF"/>
                </a:solidFill>
                <a:latin typeface="Times New Roman" pitchFamily="18" charset="0"/>
                <a:ea typeface="Calibri" pitchFamily="34" charset="0"/>
                <a:cs typeface="Times New Roman" pitchFamily="18" charset="0"/>
              </a:rPr>
              <a:t> жерлерді толтыруы керек.</a:t>
            </a:r>
            <a:endParaRPr lang="kk-KZ" sz="3200" dirty="0">
              <a:solidFill>
                <a:srgbClr val="0000FF"/>
              </a:solidFill>
              <a:latin typeface="Arial" pitchFamily="34" charset="0"/>
              <a:cs typeface="Arial" pitchFamily="34" charset="0"/>
            </a:endParaRPr>
          </a:p>
        </p:txBody>
      </p:sp>
      <p:pic>
        <p:nvPicPr>
          <p:cNvPr id="4" name="Picture 3" descr="http://antik-book.ru/d/3000/d/restavraciya02.png"/>
          <p:cNvPicPr>
            <a:picLocks noChangeAspect="1" noChangeArrowheads="1"/>
          </p:cNvPicPr>
          <p:nvPr/>
        </p:nvPicPr>
        <p:blipFill>
          <a:blip r:embed="rId2" cstate="print"/>
          <a:srcRect/>
          <a:stretch>
            <a:fillRect/>
          </a:stretch>
        </p:blipFill>
        <p:spPr bwMode="auto">
          <a:xfrm>
            <a:off x="3194214" y="7158803"/>
            <a:ext cx="6038397" cy="860303"/>
          </a:xfrm>
          <a:prstGeom prst="rect">
            <a:avLst/>
          </a:prstGeom>
          <a:noFill/>
        </p:spPr>
      </p:pic>
      <p:pic>
        <p:nvPicPr>
          <p:cNvPr id="5" name="Picture 3" descr="http://antik-book.ru/d/3000/d/restavraciya02.png"/>
          <p:cNvPicPr>
            <a:picLocks noChangeAspect="1" noChangeArrowheads="1"/>
          </p:cNvPicPr>
          <p:nvPr/>
        </p:nvPicPr>
        <p:blipFill>
          <a:blip r:embed="rId2" cstate="print"/>
          <a:srcRect/>
          <a:stretch>
            <a:fillRect/>
          </a:stretch>
        </p:blipFill>
        <p:spPr bwMode="auto">
          <a:xfrm>
            <a:off x="2714150" y="4764042"/>
            <a:ext cx="6038397" cy="1673703"/>
          </a:xfrm>
          <a:prstGeom prst="rect">
            <a:avLst/>
          </a:prstGeom>
          <a:noFill/>
        </p:spPr>
      </p:pic>
    </p:spTree>
    <p:extLst>
      <p:ext uri="{BB962C8B-B14F-4D97-AF65-F5344CB8AC3E}">
        <p14:creationId xmlns:p14="http://schemas.microsoft.com/office/powerpoint/2010/main" val="22021651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922286868"/>
              </p:ext>
            </p:extLst>
          </p:nvPr>
        </p:nvGraphicFramePr>
        <p:xfrm>
          <a:off x="1663452" y="3357538"/>
          <a:ext cx="9144064" cy="3224784"/>
        </p:xfrm>
        <a:graphic>
          <a:graphicData uri="http://schemas.openxmlformats.org/drawingml/2006/table">
            <a:tbl>
              <a:tblPr/>
              <a:tblGrid>
                <a:gridCol w="2115958">
                  <a:extLst>
                    <a:ext uri="{9D8B030D-6E8A-4147-A177-3AD203B41FA5}">
                      <a16:colId xmlns:a16="http://schemas.microsoft.com/office/drawing/2014/main" val="20000"/>
                    </a:ext>
                  </a:extLst>
                </a:gridCol>
                <a:gridCol w="2480925">
                  <a:extLst>
                    <a:ext uri="{9D8B030D-6E8A-4147-A177-3AD203B41FA5}">
                      <a16:colId xmlns:a16="http://schemas.microsoft.com/office/drawing/2014/main" val="20001"/>
                    </a:ext>
                  </a:extLst>
                </a:gridCol>
                <a:gridCol w="2480925">
                  <a:extLst>
                    <a:ext uri="{9D8B030D-6E8A-4147-A177-3AD203B41FA5}">
                      <a16:colId xmlns:a16="http://schemas.microsoft.com/office/drawing/2014/main" val="20002"/>
                    </a:ext>
                  </a:extLst>
                </a:gridCol>
                <a:gridCol w="2066256">
                  <a:extLst>
                    <a:ext uri="{9D8B030D-6E8A-4147-A177-3AD203B41FA5}">
                      <a16:colId xmlns:a16="http://schemas.microsoft.com/office/drawing/2014/main" val="20003"/>
                    </a:ext>
                  </a:extLst>
                </a:gridCol>
              </a:tblGrid>
              <a:tr h="432601">
                <a:tc rowSpan="2">
                  <a:txBody>
                    <a:bodyPr/>
                    <a:lstStyle/>
                    <a:p>
                      <a:pPr algn="ctr">
                        <a:lnSpc>
                          <a:spcPct val="115000"/>
                        </a:lnSpc>
                        <a:spcAft>
                          <a:spcPts val="0"/>
                        </a:spcAft>
                      </a:pPr>
                      <a:r>
                        <a:rPr lang="kk-KZ" sz="2800" b="1" dirty="0">
                          <a:solidFill>
                            <a:srgbClr val="002060"/>
                          </a:solidFill>
                          <a:latin typeface="Times New Roman"/>
                          <a:ea typeface="Calibri"/>
                          <a:cs typeface="Times New Roman"/>
                        </a:rPr>
                        <a:t>Сусындар </a:t>
                      </a: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kk-KZ" sz="2800" b="1">
                          <a:solidFill>
                            <a:srgbClr val="002060"/>
                          </a:solidFill>
                          <a:latin typeface="Times New Roman"/>
                          <a:ea typeface="Calibri"/>
                          <a:cs typeface="Times New Roman"/>
                        </a:rPr>
                        <a:t>Реакция ортасы</a:t>
                      </a:r>
                      <a:endParaRPr lang="ru-RU"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32601">
                <a:tc vMerge="1">
                  <a:txBody>
                    <a:bodyPr/>
                    <a:lstStyle/>
                    <a:p>
                      <a:endParaRPr lang="ru-RU"/>
                    </a:p>
                  </a:txBody>
                  <a:tcPr/>
                </a:tc>
                <a:tc>
                  <a:txBody>
                    <a:bodyPr/>
                    <a:lstStyle/>
                    <a:p>
                      <a:pPr>
                        <a:lnSpc>
                          <a:spcPct val="115000"/>
                        </a:lnSpc>
                        <a:spcAft>
                          <a:spcPts val="0"/>
                        </a:spcAft>
                      </a:pPr>
                      <a:r>
                        <a:rPr lang="kk-KZ" sz="2800" b="1">
                          <a:solidFill>
                            <a:srgbClr val="002060"/>
                          </a:solidFill>
                          <a:latin typeface="Times New Roman"/>
                          <a:ea typeface="Calibri"/>
                          <a:cs typeface="Times New Roman"/>
                        </a:rPr>
                        <a:t>сілті</a:t>
                      </a:r>
                      <a:endParaRPr lang="ru-RU"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800" b="1">
                          <a:solidFill>
                            <a:srgbClr val="002060"/>
                          </a:solidFill>
                          <a:latin typeface="Times New Roman"/>
                          <a:ea typeface="Calibri"/>
                          <a:cs typeface="Times New Roman"/>
                        </a:rPr>
                        <a:t>қышқыл</a:t>
                      </a:r>
                      <a:endParaRPr lang="ru-RU"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800" b="1">
                          <a:solidFill>
                            <a:srgbClr val="002060"/>
                          </a:solidFill>
                          <a:latin typeface="Times New Roman"/>
                          <a:ea typeface="Calibri"/>
                          <a:cs typeface="Times New Roman"/>
                        </a:rPr>
                        <a:t>бейтарап</a:t>
                      </a:r>
                      <a:endParaRPr lang="ru-RU"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4461">
                <a:tc>
                  <a:txBody>
                    <a:bodyPr/>
                    <a:lstStyle/>
                    <a:p>
                      <a:pPr>
                        <a:lnSpc>
                          <a:spcPct val="115000"/>
                        </a:lnSpc>
                        <a:spcAft>
                          <a:spcPts val="0"/>
                        </a:spcAft>
                      </a:pPr>
                      <a:r>
                        <a:rPr lang="kk-KZ" sz="2800" dirty="0">
                          <a:latin typeface="Calibri"/>
                          <a:ea typeface="Calibri"/>
                          <a:cs typeface="Times New Roman"/>
                        </a:rPr>
                        <a:t>Кола </a:t>
                      </a: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3200" b="1" i="1" dirty="0">
                          <a:solidFill>
                            <a:srgbClr val="FF0000"/>
                          </a:solidFill>
                          <a:latin typeface="Times New Roman"/>
                          <a:ea typeface="Calibri"/>
                          <a:cs typeface="Times New Roman"/>
                        </a:rPr>
                        <a:t>+</a:t>
                      </a:r>
                      <a:endParaRPr lang="ru-RU"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4461">
                <a:tc>
                  <a:txBody>
                    <a:bodyPr/>
                    <a:lstStyle/>
                    <a:p>
                      <a:pPr>
                        <a:lnSpc>
                          <a:spcPct val="115000"/>
                        </a:lnSpc>
                        <a:spcAft>
                          <a:spcPts val="0"/>
                        </a:spcAft>
                      </a:pPr>
                      <a:r>
                        <a:rPr lang="kk-KZ" sz="2800" dirty="0">
                          <a:latin typeface="Calibri"/>
                          <a:ea typeface="Calibri"/>
                          <a:cs typeface="Times New Roman"/>
                        </a:rPr>
                        <a:t>Боржоми </a:t>
                      </a: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3200" b="1" i="1" dirty="0">
                          <a:solidFill>
                            <a:srgbClr val="FF0000"/>
                          </a:solidFill>
                          <a:latin typeface="Times New Roman"/>
                          <a:ea typeface="Calibri"/>
                          <a:cs typeface="Times New Roman"/>
                        </a:rPr>
                        <a:t>+</a:t>
                      </a: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4461">
                <a:tc>
                  <a:txBody>
                    <a:bodyPr/>
                    <a:lstStyle/>
                    <a:p>
                      <a:pPr>
                        <a:lnSpc>
                          <a:spcPct val="115000"/>
                        </a:lnSpc>
                        <a:spcAft>
                          <a:spcPts val="0"/>
                        </a:spcAft>
                      </a:pPr>
                      <a:r>
                        <a:rPr lang="kk-KZ" sz="2800" dirty="0">
                          <a:latin typeface="Calibri"/>
                          <a:ea typeface="Calibri"/>
                          <a:cs typeface="Times New Roman"/>
                        </a:rPr>
                        <a:t>Тассай суы</a:t>
                      </a: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3200" b="1" i="1" dirty="0">
                          <a:solidFill>
                            <a:srgbClr val="FF0000"/>
                          </a:solidFill>
                          <a:latin typeface="Times New Roman"/>
                          <a:ea typeface="Calibri"/>
                          <a:cs typeface="Times New Roman"/>
                        </a:rPr>
                        <a:t>+</a:t>
                      </a: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4461">
                <a:tc>
                  <a:txBody>
                    <a:bodyPr/>
                    <a:lstStyle/>
                    <a:p>
                      <a:pPr>
                        <a:lnSpc>
                          <a:spcPct val="115000"/>
                        </a:lnSpc>
                        <a:spcAft>
                          <a:spcPts val="0"/>
                        </a:spcAft>
                      </a:pPr>
                      <a:r>
                        <a:rPr lang="kk-KZ" sz="2800" dirty="0">
                          <a:latin typeface="Calibri"/>
                          <a:ea typeface="Calibri"/>
                          <a:cs typeface="Times New Roman"/>
                        </a:rPr>
                        <a:t>фанта</a:t>
                      </a: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3200" b="1" i="1">
                          <a:solidFill>
                            <a:srgbClr val="FF0000"/>
                          </a:solidFill>
                          <a:latin typeface="Times New Roman"/>
                          <a:ea typeface="Calibri"/>
                          <a:cs typeface="Times New Roman"/>
                        </a:rPr>
                        <a:t>+</a:t>
                      </a:r>
                      <a:endParaRPr lang="ru-RU"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Пятно 2 4"/>
          <p:cNvSpPr/>
          <p:nvPr/>
        </p:nvSpPr>
        <p:spPr>
          <a:xfrm>
            <a:off x="997527" y="3500414"/>
            <a:ext cx="3309131" cy="3357586"/>
          </a:xfrm>
          <a:prstGeom prst="irregularSeal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806329" y="71390"/>
            <a:ext cx="8786874" cy="1200329"/>
          </a:xfrm>
          <a:prstGeom prst="rect">
            <a:avLst/>
          </a:prstGeom>
          <a:noFill/>
        </p:spPr>
        <p:txBody>
          <a:bodyPr wrap="square" rtlCol="0">
            <a:spAutoFit/>
          </a:bodyPr>
          <a:lstStyle/>
          <a:p>
            <a:r>
              <a:rPr lang="kk-KZ" sz="2400" b="1" dirty="0">
                <a:solidFill>
                  <a:srgbClr val="002060"/>
                </a:solidFill>
                <a:latin typeface="Times New Roman" pitchFamily="18" charset="0"/>
                <a:cs typeface="Times New Roman" pitchFamily="18" charset="0"/>
              </a:rPr>
              <a:t>Кестені қалпына келтіру қажет.Сынауықтарға 2-3 мл-ден сусындардан құйыңыз.Сынаманы әмбебап индикатор қағазы арқылы тексеріңіздер.</a:t>
            </a:r>
            <a:endParaRPr lang="ru-RU" sz="2400" dirty="0">
              <a:solidFill>
                <a:srgbClr val="002060"/>
              </a:solidFill>
              <a:latin typeface="Times New Roman" pitchFamily="18" charset="0"/>
              <a:cs typeface="Times New Roman" pitchFamily="18" charset="0"/>
            </a:endParaRPr>
          </a:p>
        </p:txBody>
      </p:sp>
      <p:pic>
        <p:nvPicPr>
          <p:cNvPr id="7" name="Рисунок 6" descr="https://edimdoma.kz/media/com_hikashop/upload/vendor25/--tassay-1.jpg"/>
          <p:cNvPicPr/>
          <p:nvPr/>
        </p:nvPicPr>
        <p:blipFill>
          <a:blip r:embed="rId2" cstate="print"/>
          <a:srcRect l="28841" r="26802"/>
          <a:stretch>
            <a:fillRect/>
          </a:stretch>
        </p:blipFill>
        <p:spPr bwMode="auto">
          <a:xfrm>
            <a:off x="2824932" y="1285836"/>
            <a:ext cx="714380" cy="1714512"/>
          </a:xfrm>
          <a:prstGeom prst="rect">
            <a:avLst/>
          </a:prstGeom>
          <a:noFill/>
          <a:ln w="9525">
            <a:noFill/>
            <a:miter lim="800000"/>
            <a:headEnd/>
            <a:tailEnd/>
          </a:ln>
        </p:spPr>
      </p:pic>
      <p:pic>
        <p:nvPicPr>
          <p:cNvPr id="8" name="Рисунок 7" descr="http://perego-shop.ru/gallery/images/1153177_fanta-so-vkusom-ananasa.jpg"/>
          <p:cNvPicPr/>
          <p:nvPr/>
        </p:nvPicPr>
        <p:blipFill>
          <a:blip r:embed="rId3" cstate="print"/>
          <a:srcRect l="35240" t="2703" r="34624" b="2883"/>
          <a:stretch>
            <a:fillRect/>
          </a:stretch>
        </p:blipFill>
        <p:spPr bwMode="auto">
          <a:xfrm>
            <a:off x="4374335" y="1285836"/>
            <a:ext cx="571504" cy="1643074"/>
          </a:xfrm>
          <a:prstGeom prst="rect">
            <a:avLst/>
          </a:prstGeom>
          <a:noFill/>
          <a:ln w="9525">
            <a:noFill/>
            <a:miter lim="800000"/>
            <a:headEnd/>
            <a:tailEnd/>
          </a:ln>
        </p:spPr>
      </p:pic>
      <p:pic>
        <p:nvPicPr>
          <p:cNvPr id="9" name="Рисунок 8" descr="http://av.ru/product/h5d/h3a/8843274354718.jpg"/>
          <p:cNvPicPr/>
          <p:nvPr/>
        </p:nvPicPr>
        <p:blipFill>
          <a:blip r:embed="rId4" cstate="print"/>
          <a:srcRect l="35425" r="32937" b="7227"/>
          <a:stretch>
            <a:fillRect/>
          </a:stretch>
        </p:blipFill>
        <p:spPr bwMode="auto">
          <a:xfrm>
            <a:off x="6182366" y="1142960"/>
            <a:ext cx="571504" cy="1857388"/>
          </a:xfrm>
          <a:prstGeom prst="rect">
            <a:avLst/>
          </a:prstGeom>
          <a:noFill/>
          <a:ln w="9525">
            <a:noFill/>
            <a:miter lim="800000"/>
            <a:headEnd/>
            <a:tailEnd/>
          </a:ln>
        </p:spPr>
      </p:pic>
      <p:pic>
        <p:nvPicPr>
          <p:cNvPr id="10" name="Рисунок 9" descr="http://voda-penza.ru/image/cache/catalog/vodaPremium/borjomi_075l_gaz_pet-74-B-228x228.jpg"/>
          <p:cNvPicPr/>
          <p:nvPr/>
        </p:nvPicPr>
        <p:blipFill>
          <a:blip r:embed="rId5" cstate="print"/>
          <a:srcRect l="23835" r="24308"/>
          <a:stretch>
            <a:fillRect/>
          </a:stretch>
        </p:blipFill>
        <p:spPr bwMode="auto">
          <a:xfrm>
            <a:off x="7898603" y="1285836"/>
            <a:ext cx="857256" cy="1643074"/>
          </a:xfrm>
          <a:prstGeom prst="rect">
            <a:avLst/>
          </a:prstGeom>
          <a:noFill/>
          <a:ln w="9525">
            <a:noFill/>
            <a:miter lim="800000"/>
            <a:headEnd/>
            <a:tailEnd/>
          </a:ln>
        </p:spPr>
      </p:pic>
    </p:spTree>
    <p:extLst>
      <p:ext uri="{BB962C8B-B14F-4D97-AF65-F5344CB8AC3E}">
        <p14:creationId xmlns:p14="http://schemas.microsoft.com/office/powerpoint/2010/main" val="495736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58734362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5697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06400" y="55372"/>
            <a:ext cx="1152698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Тапсырма.</a:t>
            </a:r>
            <a:r>
              <a:rPr kumimoji="0" lang="kk-KZ" sz="3600" b="1" i="0" u="none" strike="noStrike" cap="none" normalizeH="0" baseline="0" dirty="0">
                <a:ln>
                  <a:noFill/>
                </a:ln>
                <a:solidFill>
                  <a:srgbClr val="002060"/>
                </a:solidFill>
                <a:effectLst/>
                <a:latin typeface="Calibri" pitchFamily="34" charset="0"/>
                <a:ea typeface="+mn-ea"/>
                <a:cs typeface="Times New Roman" pitchFamily="18" charset="0"/>
              </a:rPr>
              <a:t>  </a:t>
            </a:r>
            <a:r>
              <a:rPr kumimoji="0" lang="kk-KZ"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Адасқан сусындар. </a:t>
            </a: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Болат ағайдың асқазаны ауырады. Сондықтан дәрігердің нұсқауы бойынша __________ сусынын ішеді. Серік ағайға қышқыл сусын ұнайды. Ол сусынмен тот басқан темірді тазалауға болады. Серік ағайдың сусыны_________.Мұрат ағай салауатты өмір салтын ұстанады. Ол кісінің ұнататын сусыны__________. Берік ағай цитрусты дәмі бар, газды сусын__________ ұнатады</a:t>
            </a:r>
            <a:r>
              <a:rPr kumimoji="0" lang="ru-RU" sz="1100" b="1" i="0" u="none" strike="noStrike" cap="none" normalizeH="0" baseline="0" dirty="0">
                <a:ln>
                  <a:noFill/>
                </a:ln>
                <a:solidFill>
                  <a:schemeClr val="tx1"/>
                </a:solidFill>
                <a:effectLst/>
                <a:latin typeface="Arial" pitchFamily="34" charset="0"/>
                <a:cs typeface="Arial" pitchFamily="34" charset="0"/>
              </a:rPr>
              <a:t> </a:t>
            </a:r>
            <a:endParaRPr kumimoji="0" lang="ru-RU" sz="2800" b="1"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21855672"/>
              </p:ext>
            </p:extLst>
          </p:nvPr>
        </p:nvGraphicFramePr>
        <p:xfrm>
          <a:off x="4088014" y="1982992"/>
          <a:ext cx="3957653" cy="4714908"/>
        </p:xfrm>
        <a:graphic>
          <a:graphicData uri="http://schemas.openxmlformats.org/drawingml/2006/table">
            <a:tbl>
              <a:tblPr>
                <a:tableStyleId>{0505E3EF-67EA-436B-97B2-0124C06EBD24}</a:tableStyleId>
              </a:tblPr>
              <a:tblGrid>
                <a:gridCol w="1854159">
                  <a:extLst>
                    <a:ext uri="{9D8B030D-6E8A-4147-A177-3AD203B41FA5}">
                      <a16:colId xmlns:a16="http://schemas.microsoft.com/office/drawing/2014/main" val="20000"/>
                    </a:ext>
                  </a:extLst>
                </a:gridCol>
                <a:gridCol w="2103494">
                  <a:extLst>
                    <a:ext uri="{9D8B030D-6E8A-4147-A177-3AD203B41FA5}">
                      <a16:colId xmlns:a16="http://schemas.microsoft.com/office/drawing/2014/main" val="20001"/>
                    </a:ext>
                  </a:extLst>
                </a:gridCol>
              </a:tblGrid>
              <a:tr h="1178727">
                <a:tc>
                  <a:txBody>
                    <a:bodyPr/>
                    <a:lstStyle/>
                    <a:p>
                      <a:pPr>
                        <a:lnSpc>
                          <a:spcPct val="115000"/>
                        </a:lnSpc>
                        <a:spcAft>
                          <a:spcPts val="0"/>
                        </a:spcAft>
                      </a:pPr>
                      <a:r>
                        <a:rPr lang="kk-KZ" sz="1600" dirty="0"/>
                        <a:t>Болат</a:t>
                      </a:r>
                      <a:r>
                        <a:rPr lang="kk-KZ" sz="1400" dirty="0"/>
                        <a:t> ағай</a:t>
                      </a:r>
                      <a:endParaRPr lang="ru-RU" sz="2000" dirty="0">
                        <a:latin typeface="Calibri"/>
                        <a:ea typeface="Calibri"/>
                        <a:cs typeface="Times New Roman"/>
                      </a:endParaRPr>
                    </a:p>
                  </a:txBody>
                  <a:tcPr marL="68580" marR="68580" marT="0" marB="0"/>
                </a:tc>
                <a:tc>
                  <a:txBody>
                    <a:bodyPr/>
                    <a:lstStyle/>
                    <a:p>
                      <a:pPr>
                        <a:lnSpc>
                          <a:spcPct val="115000"/>
                        </a:lnSpc>
                        <a:spcAft>
                          <a:spcPts val="0"/>
                        </a:spcAft>
                      </a:pPr>
                      <a:r>
                        <a:rPr lang="kk-KZ" sz="1400" dirty="0"/>
                        <a:t> </a:t>
                      </a:r>
                      <a:r>
                        <a:rPr lang="ru-RU" sz="1400" dirty="0"/>
                        <a:t> </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178727">
                <a:tc>
                  <a:txBody>
                    <a:bodyPr/>
                    <a:lstStyle/>
                    <a:p>
                      <a:pPr>
                        <a:lnSpc>
                          <a:spcPct val="115000"/>
                        </a:lnSpc>
                        <a:spcAft>
                          <a:spcPts val="0"/>
                        </a:spcAft>
                      </a:pPr>
                      <a:r>
                        <a:rPr lang="kk-KZ" sz="1400" dirty="0"/>
                        <a:t>Серік ағай</a:t>
                      </a:r>
                      <a:r>
                        <a:rPr lang="kk-KZ" sz="2800" dirty="0"/>
                        <a:t> </a:t>
                      </a:r>
                      <a:endParaRPr lang="ru-RU" sz="2000" dirty="0">
                        <a:latin typeface="Calibri"/>
                        <a:ea typeface="Calibri"/>
                        <a:cs typeface="Times New Roman"/>
                      </a:endParaRPr>
                    </a:p>
                  </a:txBody>
                  <a:tcPr marL="68580" marR="68580" marT="0" marB="0"/>
                </a:tc>
                <a:tc>
                  <a:txBody>
                    <a:bodyPr/>
                    <a:lstStyle/>
                    <a:p>
                      <a:pPr>
                        <a:lnSpc>
                          <a:spcPct val="115000"/>
                        </a:lnSpc>
                        <a:spcAft>
                          <a:spcPts val="0"/>
                        </a:spcAft>
                      </a:pPr>
                      <a:r>
                        <a:rPr lang="kk-KZ" sz="1400" dirty="0"/>
                        <a:t>   </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178727">
                <a:tc>
                  <a:txBody>
                    <a:bodyPr/>
                    <a:lstStyle/>
                    <a:p>
                      <a:pPr>
                        <a:lnSpc>
                          <a:spcPct val="115000"/>
                        </a:lnSpc>
                        <a:spcAft>
                          <a:spcPts val="0"/>
                        </a:spcAft>
                      </a:pPr>
                      <a:r>
                        <a:rPr lang="kk-KZ" sz="1400" dirty="0"/>
                        <a:t>Мұрат ағай</a:t>
                      </a:r>
                      <a:r>
                        <a:rPr lang="kk-KZ" sz="2800" dirty="0"/>
                        <a:t> </a:t>
                      </a:r>
                      <a:endParaRPr lang="ru-RU" sz="2000" dirty="0">
                        <a:latin typeface="Calibri"/>
                        <a:ea typeface="Calibri"/>
                        <a:cs typeface="Times New Roman"/>
                      </a:endParaRPr>
                    </a:p>
                  </a:txBody>
                  <a:tcPr marL="68580" marR="68580" marT="0" marB="0"/>
                </a:tc>
                <a:tc>
                  <a:txBody>
                    <a:bodyPr/>
                    <a:lstStyle/>
                    <a:p>
                      <a:pPr>
                        <a:lnSpc>
                          <a:spcPct val="115000"/>
                        </a:lnSpc>
                        <a:spcAft>
                          <a:spcPts val="0"/>
                        </a:spcAft>
                      </a:pP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178727">
                <a:tc>
                  <a:txBody>
                    <a:bodyPr/>
                    <a:lstStyle/>
                    <a:p>
                      <a:pPr>
                        <a:lnSpc>
                          <a:spcPct val="115000"/>
                        </a:lnSpc>
                        <a:spcAft>
                          <a:spcPts val="0"/>
                        </a:spcAft>
                      </a:pPr>
                      <a:r>
                        <a:rPr lang="kk-KZ" sz="1400" dirty="0"/>
                        <a:t>Берік ағай</a:t>
                      </a:r>
                      <a:r>
                        <a:rPr lang="kk-KZ" sz="2800" dirty="0"/>
                        <a:t> </a:t>
                      </a:r>
                      <a:endParaRPr lang="ru-RU" sz="2000" dirty="0">
                        <a:latin typeface="Calibri"/>
                        <a:ea typeface="Calibri"/>
                        <a:cs typeface="Times New Roman"/>
                      </a:endParaRPr>
                    </a:p>
                  </a:txBody>
                  <a:tcPr marL="68580" marR="68580" marT="0" marB="0"/>
                </a:tc>
                <a:tc>
                  <a:txBody>
                    <a:bodyPr/>
                    <a:lstStyle/>
                    <a:p>
                      <a:pPr>
                        <a:lnSpc>
                          <a:spcPct val="115000"/>
                        </a:lnSpc>
                        <a:spcAft>
                          <a:spcPts val="0"/>
                        </a:spcAft>
                      </a:pP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pic>
        <p:nvPicPr>
          <p:cNvPr id="4" name="Рисунок 3" descr="10 класс пробирки соотнести"/>
          <p:cNvPicPr/>
          <p:nvPr/>
        </p:nvPicPr>
        <p:blipFill>
          <a:blip r:embed="rId2" cstate="print"/>
          <a:srcRect t="64423" r="79465"/>
          <a:stretch>
            <a:fillRect/>
          </a:stretch>
        </p:blipFill>
        <p:spPr bwMode="auto">
          <a:xfrm>
            <a:off x="4873832" y="2268744"/>
            <a:ext cx="781050" cy="777022"/>
          </a:xfrm>
          <a:prstGeom prst="rect">
            <a:avLst/>
          </a:prstGeom>
          <a:noFill/>
          <a:ln w="9525">
            <a:noFill/>
            <a:miter lim="800000"/>
            <a:headEnd/>
            <a:tailEnd/>
          </a:ln>
        </p:spPr>
      </p:pic>
      <p:pic>
        <p:nvPicPr>
          <p:cNvPr id="5" name="Рисунок 4" descr="http://voda-penza.ru/image/cache/catalog/vodaPremium/borjomi_075l_gaz_pet-74-B-228x228.jpg"/>
          <p:cNvPicPr/>
          <p:nvPr/>
        </p:nvPicPr>
        <p:blipFill>
          <a:blip r:embed="rId3" cstate="print"/>
          <a:srcRect l="23835" r="24308"/>
          <a:stretch>
            <a:fillRect/>
          </a:stretch>
        </p:blipFill>
        <p:spPr bwMode="auto">
          <a:xfrm>
            <a:off x="6231154" y="2197306"/>
            <a:ext cx="622789" cy="857256"/>
          </a:xfrm>
          <a:prstGeom prst="rect">
            <a:avLst/>
          </a:prstGeom>
          <a:noFill/>
          <a:ln w="9525">
            <a:noFill/>
            <a:miter lim="800000"/>
            <a:headEnd/>
            <a:tailEnd/>
          </a:ln>
        </p:spPr>
      </p:pic>
      <p:pic>
        <p:nvPicPr>
          <p:cNvPr id="6" name="Рисунок 5" descr="10 класс пробирки соотнести"/>
          <p:cNvPicPr/>
          <p:nvPr/>
        </p:nvPicPr>
        <p:blipFill>
          <a:blip r:embed="rId4" cstate="print"/>
          <a:srcRect t="10839" r="72259" b="54196"/>
          <a:stretch>
            <a:fillRect/>
          </a:stretch>
        </p:blipFill>
        <p:spPr bwMode="auto">
          <a:xfrm>
            <a:off x="4945270" y="3483190"/>
            <a:ext cx="772257" cy="724268"/>
          </a:xfrm>
          <a:prstGeom prst="rect">
            <a:avLst/>
          </a:prstGeom>
          <a:noFill/>
          <a:ln w="9525">
            <a:noFill/>
            <a:miter lim="800000"/>
            <a:headEnd/>
            <a:tailEnd/>
          </a:ln>
        </p:spPr>
      </p:pic>
      <p:pic>
        <p:nvPicPr>
          <p:cNvPr id="7" name="Рисунок 6" descr="10 класс пробирки соотнести"/>
          <p:cNvPicPr/>
          <p:nvPr/>
        </p:nvPicPr>
        <p:blipFill>
          <a:blip r:embed="rId5" cstate="print"/>
          <a:srcRect l="73913" t="64183"/>
          <a:stretch>
            <a:fillRect/>
          </a:stretch>
        </p:blipFill>
        <p:spPr bwMode="auto">
          <a:xfrm>
            <a:off x="4945270" y="4697636"/>
            <a:ext cx="828311" cy="823182"/>
          </a:xfrm>
          <a:prstGeom prst="rect">
            <a:avLst/>
          </a:prstGeom>
          <a:noFill/>
          <a:ln w="9525">
            <a:noFill/>
            <a:miter lim="800000"/>
            <a:headEnd/>
            <a:tailEnd/>
          </a:ln>
        </p:spPr>
      </p:pic>
      <p:pic>
        <p:nvPicPr>
          <p:cNvPr id="8" name="Рисунок 7" descr="10 класс пробирки соотнести"/>
          <p:cNvPicPr/>
          <p:nvPr/>
        </p:nvPicPr>
        <p:blipFill>
          <a:blip r:embed="rId6" cstate="print"/>
          <a:srcRect l="76974" t="12019" b="53125"/>
          <a:stretch>
            <a:fillRect/>
          </a:stretch>
        </p:blipFill>
        <p:spPr bwMode="auto">
          <a:xfrm>
            <a:off x="4873832" y="5912082"/>
            <a:ext cx="756872" cy="642942"/>
          </a:xfrm>
          <a:prstGeom prst="rect">
            <a:avLst/>
          </a:prstGeom>
          <a:noFill/>
          <a:ln w="9525">
            <a:noFill/>
            <a:miter lim="800000"/>
            <a:headEnd/>
            <a:tailEnd/>
          </a:ln>
        </p:spPr>
      </p:pic>
      <p:pic>
        <p:nvPicPr>
          <p:cNvPr id="9" name="Рисунок 8" descr="http://av.ru/product/h5d/h3a/8843274354718.jpg"/>
          <p:cNvPicPr/>
          <p:nvPr/>
        </p:nvPicPr>
        <p:blipFill>
          <a:blip r:embed="rId7" cstate="print"/>
          <a:srcRect l="35425" r="32937" b="7227"/>
          <a:stretch>
            <a:fillRect/>
          </a:stretch>
        </p:blipFill>
        <p:spPr bwMode="auto">
          <a:xfrm>
            <a:off x="6516906" y="3268876"/>
            <a:ext cx="394189" cy="940777"/>
          </a:xfrm>
          <a:prstGeom prst="rect">
            <a:avLst/>
          </a:prstGeom>
          <a:noFill/>
          <a:ln w="9525">
            <a:noFill/>
            <a:miter lim="800000"/>
            <a:headEnd/>
            <a:tailEnd/>
          </a:ln>
        </p:spPr>
      </p:pic>
      <p:pic>
        <p:nvPicPr>
          <p:cNvPr id="10" name="Рисунок 9" descr="https://edimdoma.kz/media/com_hikashop/upload/vendor25/--tassay-1.jpg"/>
          <p:cNvPicPr/>
          <p:nvPr/>
        </p:nvPicPr>
        <p:blipFill>
          <a:blip r:embed="rId8" cstate="print"/>
          <a:srcRect l="28841" r="26802"/>
          <a:stretch>
            <a:fillRect/>
          </a:stretch>
        </p:blipFill>
        <p:spPr bwMode="auto">
          <a:xfrm>
            <a:off x="6445468" y="4411884"/>
            <a:ext cx="517281" cy="967154"/>
          </a:xfrm>
          <a:prstGeom prst="rect">
            <a:avLst/>
          </a:prstGeom>
          <a:noFill/>
          <a:ln w="9525">
            <a:noFill/>
            <a:miter lim="800000"/>
            <a:headEnd/>
            <a:tailEnd/>
          </a:ln>
        </p:spPr>
      </p:pic>
      <p:pic>
        <p:nvPicPr>
          <p:cNvPr id="11" name="Рисунок 10" descr="http://perego-shop.ru/gallery/images/1153177_fanta-so-vkusom-ananasa.jpg"/>
          <p:cNvPicPr/>
          <p:nvPr/>
        </p:nvPicPr>
        <p:blipFill>
          <a:blip r:embed="rId9" cstate="print"/>
          <a:srcRect l="35240" t="2703" r="34624" b="2883"/>
          <a:stretch>
            <a:fillRect/>
          </a:stretch>
        </p:blipFill>
        <p:spPr bwMode="auto">
          <a:xfrm>
            <a:off x="6516906" y="5697768"/>
            <a:ext cx="402980" cy="931984"/>
          </a:xfrm>
          <a:prstGeom prst="rect">
            <a:avLst/>
          </a:prstGeom>
          <a:noFill/>
          <a:ln w="9525">
            <a:noFill/>
            <a:miter lim="800000"/>
            <a:headEnd/>
            <a:tailEnd/>
          </a:ln>
        </p:spPr>
      </p:pic>
      <p:pic>
        <p:nvPicPr>
          <p:cNvPr id="12" name="Рисунок 11" descr="http://av.ru/product/h5d/h3a/8843274354718.jpg"/>
          <p:cNvPicPr/>
          <p:nvPr/>
        </p:nvPicPr>
        <p:blipFill>
          <a:blip r:embed="rId10" cstate="print"/>
          <a:srcRect l="35425" r="32937" b="7227"/>
          <a:stretch>
            <a:fillRect/>
          </a:stretch>
        </p:blipFill>
        <p:spPr bwMode="auto">
          <a:xfrm>
            <a:off x="6374030" y="2054430"/>
            <a:ext cx="394189" cy="1000132"/>
          </a:xfrm>
          <a:prstGeom prst="rect">
            <a:avLst/>
          </a:prstGeom>
          <a:noFill/>
          <a:ln w="9525">
            <a:noFill/>
            <a:miter lim="800000"/>
            <a:headEnd/>
            <a:tailEnd/>
          </a:ln>
        </p:spPr>
      </p:pic>
      <p:pic>
        <p:nvPicPr>
          <p:cNvPr id="13" name="Рисунок 12" descr="http://voda-penza.ru/image/cache/catalog/vodaPremium/borjomi_075l_gaz_pet-74-B-228x228.jpg"/>
          <p:cNvPicPr/>
          <p:nvPr/>
        </p:nvPicPr>
        <p:blipFill>
          <a:blip r:embed="rId3" cstate="print"/>
          <a:srcRect l="23835" r="24308"/>
          <a:stretch>
            <a:fillRect/>
          </a:stretch>
        </p:blipFill>
        <p:spPr bwMode="auto">
          <a:xfrm>
            <a:off x="6374030" y="4411884"/>
            <a:ext cx="622789" cy="1000132"/>
          </a:xfrm>
          <a:prstGeom prst="rect">
            <a:avLst/>
          </a:prstGeom>
          <a:noFill/>
          <a:ln w="9525">
            <a:noFill/>
            <a:miter lim="800000"/>
            <a:headEnd/>
            <a:tailEnd/>
          </a:ln>
        </p:spPr>
      </p:pic>
      <p:pic>
        <p:nvPicPr>
          <p:cNvPr id="14" name="Рисунок 13" descr="https://edimdoma.kz/media/com_hikashop/upload/vendor25/--tassay-1.jpg"/>
          <p:cNvPicPr/>
          <p:nvPr/>
        </p:nvPicPr>
        <p:blipFill>
          <a:blip r:embed="rId8" cstate="print"/>
          <a:srcRect l="28841" r="26802"/>
          <a:stretch>
            <a:fillRect/>
          </a:stretch>
        </p:blipFill>
        <p:spPr bwMode="auto">
          <a:xfrm>
            <a:off x="6445468" y="5626330"/>
            <a:ext cx="517281" cy="967154"/>
          </a:xfrm>
          <a:prstGeom prst="rect">
            <a:avLst/>
          </a:prstGeom>
          <a:noFill/>
          <a:ln w="9525">
            <a:noFill/>
            <a:miter lim="800000"/>
            <a:headEnd/>
            <a:tailEnd/>
          </a:ln>
        </p:spPr>
      </p:pic>
      <p:pic>
        <p:nvPicPr>
          <p:cNvPr id="15" name="Рисунок 14" descr="http://perego-shop.ru/gallery/images/1153177_fanta-so-vkusom-ananasa.jpg"/>
          <p:cNvPicPr/>
          <p:nvPr/>
        </p:nvPicPr>
        <p:blipFill>
          <a:blip r:embed="rId9" cstate="print"/>
          <a:srcRect l="35240" t="2703" r="34624" b="2883"/>
          <a:stretch>
            <a:fillRect/>
          </a:stretch>
        </p:blipFill>
        <p:spPr bwMode="auto">
          <a:xfrm>
            <a:off x="6516906" y="3340314"/>
            <a:ext cx="402980" cy="931984"/>
          </a:xfrm>
          <a:prstGeom prst="rect">
            <a:avLst/>
          </a:prstGeom>
          <a:noFill/>
          <a:ln w="9525">
            <a:noFill/>
            <a:miter lim="800000"/>
            <a:headEnd/>
            <a:tailEnd/>
          </a:ln>
        </p:spPr>
      </p:pic>
    </p:spTree>
    <p:extLst>
      <p:ext uri="{BB962C8B-B14F-4D97-AF65-F5344CB8AC3E}">
        <p14:creationId xmlns:p14="http://schemas.microsoft.com/office/powerpoint/2010/main" val="420742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5"/>
                                        </p:tgtEl>
                                        <p:attrNameLst>
                                          <p:attrName>ppt_x</p:attrName>
                                        </p:attrNameLst>
                                      </p:cBhvr>
                                      <p:tavLst>
                                        <p:tav tm="0">
                                          <p:val>
                                            <p:strVal val="ppt_x"/>
                                          </p:val>
                                        </p:tav>
                                        <p:tav tm="100000">
                                          <p:val>
                                            <p:strVal val="ppt_x"/>
                                          </p:val>
                                        </p:tav>
                                      </p:tavLst>
                                    </p:anim>
                                    <p:anim calcmode="lin" valueType="num">
                                      <p:cBhvr additive="base">
                                        <p:cTn id="12" dur="500"/>
                                        <p:tgtEl>
                                          <p:spTgt spid="15"/>
                                        </p:tgtEl>
                                        <p:attrNameLst>
                                          <p:attrName>ppt_y</p:attrName>
                                        </p:attrNameLst>
                                      </p:cBhvr>
                                      <p:tavLst>
                                        <p:tav tm="0">
                                          <p:val>
                                            <p:strVal val="ppt_y"/>
                                          </p:val>
                                        </p:tav>
                                        <p:tav tm="100000">
                                          <p:val>
                                            <p:strVal val="1+ppt_h/2"/>
                                          </p:val>
                                        </p:tav>
                                      </p:tavLst>
                                    </p:anim>
                                    <p:set>
                                      <p:cBhvr>
                                        <p:cTn id="13" dur="1" fill="hold">
                                          <p:stCondLst>
                                            <p:cond delay="499"/>
                                          </p:stCondLst>
                                        </p:cTn>
                                        <p:tgtEl>
                                          <p:spTgt spid="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nodeType="clickEffect">
                                  <p:stCondLst>
                                    <p:cond delay="0"/>
                                  </p:stCondLst>
                                  <p:childTnLst>
                                    <p:animEffect transition="out" filter="diamond(in)">
                                      <p:cBhvr>
                                        <p:cTn id="22" dur="2000"/>
                                        <p:tgtEl>
                                          <p:spTgt spid="14"/>
                                        </p:tgtEl>
                                      </p:cBhvr>
                                    </p:animEffect>
                                    <p:set>
                                      <p:cBhvr>
                                        <p:cTn id="23"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1691161" y="984544"/>
            <a:ext cx="9194984" cy="5319275"/>
          </a:xfrm>
          <a:prstGeom prst="rect">
            <a:avLst/>
          </a:prstGeom>
          <a:noFill/>
          <a:ln w="9525">
            <a:noFill/>
            <a:miter lim="800000"/>
            <a:headEnd/>
            <a:tailEnd/>
          </a:ln>
        </p:spPr>
      </p:pic>
      <p:sp>
        <p:nvSpPr>
          <p:cNvPr id="3" name="TextBox 2"/>
          <p:cNvSpPr txBox="1"/>
          <p:nvPr/>
        </p:nvSpPr>
        <p:spPr>
          <a:xfrm>
            <a:off x="1881415" y="249105"/>
            <a:ext cx="8814475" cy="780355"/>
          </a:xfrm>
          <a:prstGeom prst="rect">
            <a:avLst/>
          </a:prstGeom>
          <a:noFill/>
        </p:spPr>
        <p:txBody>
          <a:bodyPr wrap="square" lIns="102248" tIns="51124" rIns="102248" bIns="51124" rtlCol="0">
            <a:spAutoFit/>
          </a:bodyPr>
          <a:lstStyle/>
          <a:p>
            <a:pPr algn="ctr"/>
            <a:r>
              <a:rPr lang="kk-KZ" sz="2200" b="1" dirty="0">
                <a:solidFill>
                  <a:srgbClr val="FF0000"/>
                </a:solidFill>
                <a:latin typeface="Times New Roman" pitchFamily="18" charset="0"/>
                <a:cs typeface="Times New Roman" pitchFamily="18" charset="0"/>
              </a:rPr>
              <a:t>Мына жолаушылар қайсысы қай поездға отыру керек?</a:t>
            </a:r>
          </a:p>
          <a:p>
            <a:pPr algn="ctr"/>
            <a:r>
              <a:rPr lang="kk-KZ" sz="2200" b="1" dirty="0">
                <a:solidFill>
                  <a:srgbClr val="FF0000"/>
                </a:solidFill>
                <a:latin typeface="Times New Roman" pitchFamily="18" charset="0"/>
                <a:cs typeface="Times New Roman" pitchFamily="18" charset="0"/>
              </a:rPr>
              <a:t> Неліктен?</a:t>
            </a:r>
            <a:endParaRPr lang="ru-RU" sz="2200" b="1" dirty="0">
              <a:solidFill>
                <a:srgbClr val="FF0000"/>
              </a:solidFill>
              <a:latin typeface="Times New Roman" pitchFamily="18" charset="0"/>
              <a:cs typeface="Times New Roman" pitchFamily="18" charset="0"/>
            </a:endParaRPr>
          </a:p>
        </p:txBody>
      </p:sp>
      <p:sp>
        <p:nvSpPr>
          <p:cNvPr id="4" name="Выноска-облако 3"/>
          <p:cNvSpPr/>
          <p:nvPr/>
        </p:nvSpPr>
        <p:spPr>
          <a:xfrm>
            <a:off x="2457900" y="2967784"/>
            <a:ext cx="1139202" cy="516689"/>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2248" tIns="51124" rIns="102248" bIns="51124" rtlCol="0" anchor="ctr"/>
          <a:lstStyle/>
          <a:p>
            <a:pPr algn="ctr"/>
            <a:endParaRPr lang="ru-RU"/>
          </a:p>
        </p:txBody>
      </p:sp>
      <p:sp>
        <p:nvSpPr>
          <p:cNvPr id="5" name="Выноска-облако 4"/>
          <p:cNvSpPr/>
          <p:nvPr/>
        </p:nvSpPr>
        <p:spPr>
          <a:xfrm>
            <a:off x="2457900" y="4476235"/>
            <a:ext cx="1033304" cy="516689"/>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2248" tIns="51124" rIns="102248" bIns="51124" rtlCol="0" anchor="ctr"/>
          <a:lstStyle/>
          <a:p>
            <a:pPr algn="ctr"/>
            <a:endParaRPr lang="ru-RU"/>
          </a:p>
        </p:txBody>
      </p:sp>
      <p:sp>
        <p:nvSpPr>
          <p:cNvPr id="6" name="Прямоугольник 5"/>
          <p:cNvSpPr/>
          <p:nvPr/>
        </p:nvSpPr>
        <p:spPr>
          <a:xfrm>
            <a:off x="1888299" y="5827466"/>
            <a:ext cx="2278403" cy="47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2248" tIns="51124" rIns="102248" bIns="51124" rtlCol="0" anchor="ctr"/>
          <a:lstStyle/>
          <a:p>
            <a:pPr algn="ctr"/>
            <a:endParaRPr lang="ru-RU"/>
          </a:p>
        </p:txBody>
      </p:sp>
      <p:sp>
        <p:nvSpPr>
          <p:cNvPr id="7" name="Прямоугольник 6"/>
          <p:cNvSpPr/>
          <p:nvPr/>
        </p:nvSpPr>
        <p:spPr>
          <a:xfrm>
            <a:off x="1888299" y="4080838"/>
            <a:ext cx="2278403" cy="47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2248" tIns="51124" rIns="102248" bIns="51124" rtlCol="0" anchor="ctr"/>
          <a:lstStyle/>
          <a:p>
            <a:pPr algn="ctr"/>
            <a:endParaRPr lang="ru-RU"/>
          </a:p>
        </p:txBody>
      </p:sp>
      <p:sp>
        <p:nvSpPr>
          <p:cNvPr id="8" name="Прямоугольник 7"/>
          <p:cNvSpPr/>
          <p:nvPr/>
        </p:nvSpPr>
        <p:spPr>
          <a:xfrm>
            <a:off x="1888298" y="2355955"/>
            <a:ext cx="2278403" cy="47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2248" tIns="51124" rIns="102248" bIns="51124" rtlCol="0" anchor="ctr"/>
          <a:lstStyle/>
          <a:p>
            <a:pPr algn="ctr"/>
            <a:endParaRPr lang="ru-RU"/>
          </a:p>
        </p:txBody>
      </p:sp>
    </p:spTree>
    <p:extLst>
      <p:ext uri="{BB962C8B-B14F-4D97-AF65-F5344CB8AC3E}">
        <p14:creationId xmlns:p14="http://schemas.microsoft.com/office/powerpoint/2010/main" val="58425265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r="68421"/>
          <a:stretch>
            <a:fillRect/>
          </a:stretch>
        </p:blipFill>
        <p:spPr bwMode="auto">
          <a:xfrm>
            <a:off x="1319156" y="1270274"/>
            <a:ext cx="4556806" cy="5557451"/>
          </a:xfrm>
          <a:prstGeom prst="rect">
            <a:avLst/>
          </a:prstGeom>
          <a:noFill/>
          <a:ln w="9525">
            <a:noFill/>
            <a:miter lim="800000"/>
            <a:headEnd/>
            <a:tailEnd/>
          </a:ln>
        </p:spPr>
      </p:pic>
      <p:sp>
        <p:nvSpPr>
          <p:cNvPr id="3" name="TextBox 2"/>
          <p:cNvSpPr txBox="1"/>
          <p:nvPr/>
        </p:nvSpPr>
        <p:spPr>
          <a:xfrm>
            <a:off x="1563271" y="0"/>
            <a:ext cx="8939460" cy="934243"/>
          </a:xfrm>
          <a:prstGeom prst="rect">
            <a:avLst/>
          </a:prstGeom>
          <a:noFill/>
        </p:spPr>
        <p:txBody>
          <a:bodyPr wrap="none" lIns="102248" tIns="51124" rIns="102248" bIns="51124" rtlCol="0">
            <a:spAutoFit/>
          </a:bodyPr>
          <a:lstStyle/>
          <a:p>
            <a:pPr algn="ctr"/>
            <a:r>
              <a:rPr lang="kk-KZ" sz="2700" b="1" dirty="0">
                <a:solidFill>
                  <a:srgbClr val="FF0000"/>
                </a:solidFill>
                <a:latin typeface="Times New Roman" pitchFamily="18" charset="0"/>
                <a:cs typeface="Times New Roman" pitchFamily="18" charset="0"/>
              </a:rPr>
              <a:t>Мына жолаушылар қайсысы қай поездға отыру керек?</a:t>
            </a:r>
          </a:p>
          <a:p>
            <a:pPr algn="ctr"/>
            <a:r>
              <a:rPr lang="kk-KZ" sz="2700" b="1" dirty="0">
                <a:solidFill>
                  <a:srgbClr val="FF0000"/>
                </a:solidFill>
                <a:latin typeface="Times New Roman" pitchFamily="18" charset="0"/>
                <a:cs typeface="Times New Roman" pitchFamily="18" charset="0"/>
              </a:rPr>
              <a:t> Неліктен?</a:t>
            </a:r>
            <a:endParaRPr lang="ru-RU" sz="2700" b="1" dirty="0">
              <a:solidFill>
                <a:srgbClr val="FF0000"/>
              </a:solidFill>
              <a:latin typeface="Times New Roman" pitchFamily="18" charset="0"/>
              <a:cs typeface="Times New Roman" pitchFamily="18" charset="0"/>
            </a:endParaRPr>
          </a:p>
        </p:txBody>
      </p:sp>
      <p:sp>
        <p:nvSpPr>
          <p:cNvPr id="4" name="Выноска-облако 3"/>
          <p:cNvSpPr/>
          <p:nvPr/>
        </p:nvSpPr>
        <p:spPr>
          <a:xfrm>
            <a:off x="2539729" y="2699333"/>
            <a:ext cx="1871546" cy="675473"/>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2248" tIns="51124" rIns="102248" bIns="51124" rtlCol="0" anchor="ctr"/>
          <a:lstStyle/>
          <a:p>
            <a:pPr algn="ctr"/>
            <a:endParaRPr lang="ru-RU"/>
          </a:p>
        </p:txBody>
      </p:sp>
      <p:sp>
        <p:nvSpPr>
          <p:cNvPr id="5" name="Выноска-облако 4"/>
          <p:cNvSpPr/>
          <p:nvPr/>
        </p:nvSpPr>
        <p:spPr>
          <a:xfrm>
            <a:off x="2214243" y="4525352"/>
            <a:ext cx="2115660" cy="675473"/>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2248" tIns="51124" rIns="102248" bIns="51124" rtlCol="0" anchor="ctr"/>
          <a:lstStyle/>
          <a:p>
            <a:pPr algn="ctr"/>
            <a:endParaRPr lang="ru-RU"/>
          </a:p>
        </p:txBody>
      </p:sp>
      <p:pic>
        <p:nvPicPr>
          <p:cNvPr id="6" name="Рисунок 5"/>
          <p:cNvPicPr/>
          <p:nvPr/>
        </p:nvPicPr>
        <p:blipFill>
          <a:blip r:embed="rId2" cstate="print"/>
          <a:srcRect l="38494" t="4391" r="43962" b="56012"/>
          <a:stretch>
            <a:fillRect/>
          </a:stretch>
        </p:blipFill>
        <p:spPr bwMode="auto">
          <a:xfrm>
            <a:off x="5875962" y="1170044"/>
            <a:ext cx="2034289" cy="2222980"/>
          </a:xfrm>
          <a:prstGeom prst="rect">
            <a:avLst/>
          </a:prstGeom>
          <a:noFill/>
          <a:ln w="9525">
            <a:noFill/>
            <a:miter lim="800000"/>
            <a:headEnd/>
            <a:tailEnd/>
          </a:ln>
        </p:spPr>
      </p:pic>
      <p:pic>
        <p:nvPicPr>
          <p:cNvPr id="7" name="Рисунок 6"/>
          <p:cNvPicPr/>
          <p:nvPr/>
        </p:nvPicPr>
        <p:blipFill>
          <a:blip r:embed="rId2" cstate="print"/>
          <a:srcRect l="51754" t="33505" r="28070" b="26899"/>
          <a:stretch>
            <a:fillRect/>
          </a:stretch>
        </p:blipFill>
        <p:spPr bwMode="auto">
          <a:xfrm>
            <a:off x="6120077" y="3255078"/>
            <a:ext cx="1790174" cy="1826020"/>
          </a:xfrm>
          <a:prstGeom prst="rect">
            <a:avLst/>
          </a:prstGeom>
          <a:noFill/>
          <a:ln w="9525">
            <a:noFill/>
            <a:miter lim="800000"/>
            <a:headEnd/>
            <a:tailEnd/>
          </a:ln>
        </p:spPr>
      </p:pic>
      <p:pic>
        <p:nvPicPr>
          <p:cNvPr id="8" name="Рисунок 7"/>
          <p:cNvPicPr/>
          <p:nvPr/>
        </p:nvPicPr>
        <p:blipFill>
          <a:blip r:embed="rId2" cstate="print"/>
          <a:srcRect l="33333" t="53303" r="50877" b="8623"/>
          <a:stretch>
            <a:fillRect/>
          </a:stretch>
        </p:blipFill>
        <p:spPr bwMode="auto">
          <a:xfrm>
            <a:off x="8479852" y="1190882"/>
            <a:ext cx="1627431" cy="1826020"/>
          </a:xfrm>
          <a:prstGeom prst="rect">
            <a:avLst/>
          </a:prstGeom>
          <a:noFill/>
          <a:ln w="9525">
            <a:noFill/>
            <a:miter lim="800000"/>
            <a:headEnd/>
            <a:tailEnd/>
          </a:ln>
        </p:spPr>
      </p:pic>
      <p:pic>
        <p:nvPicPr>
          <p:cNvPr id="9" name="Рисунок 8"/>
          <p:cNvPicPr/>
          <p:nvPr/>
        </p:nvPicPr>
        <p:blipFill>
          <a:blip r:embed="rId2" cstate="print"/>
          <a:srcRect l="68626" t="4391" r="9657" b="54489"/>
          <a:stretch>
            <a:fillRect/>
          </a:stretch>
        </p:blipFill>
        <p:spPr bwMode="auto">
          <a:xfrm>
            <a:off x="6347474" y="4939360"/>
            <a:ext cx="2603889" cy="1826020"/>
          </a:xfrm>
          <a:prstGeom prst="rect">
            <a:avLst/>
          </a:prstGeom>
          <a:noFill/>
          <a:ln w="9525">
            <a:noFill/>
            <a:miter lim="800000"/>
            <a:headEnd/>
            <a:tailEnd/>
          </a:ln>
        </p:spPr>
      </p:pic>
      <p:sp>
        <p:nvSpPr>
          <p:cNvPr id="10" name="Прямоугольник 9"/>
          <p:cNvSpPr/>
          <p:nvPr/>
        </p:nvSpPr>
        <p:spPr>
          <a:xfrm>
            <a:off x="1975981" y="6328003"/>
            <a:ext cx="2838530" cy="446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2248" tIns="51124" rIns="102248" bIns="51124" rtlCol="0" anchor="ctr"/>
          <a:lstStyle/>
          <a:p>
            <a:pPr algn="ctr"/>
            <a:endParaRPr lang="ru-RU"/>
          </a:p>
        </p:txBody>
      </p:sp>
      <p:pic>
        <p:nvPicPr>
          <p:cNvPr id="11" name="Рисунок 10"/>
          <p:cNvPicPr/>
          <p:nvPr/>
        </p:nvPicPr>
        <p:blipFill>
          <a:blip r:embed="rId2" cstate="print"/>
          <a:srcRect l="71497" t="53303" r="9649" b="10146"/>
          <a:stretch>
            <a:fillRect/>
          </a:stretch>
        </p:blipFill>
        <p:spPr bwMode="auto">
          <a:xfrm>
            <a:off x="8235737" y="3175686"/>
            <a:ext cx="1748914" cy="1826020"/>
          </a:xfrm>
          <a:prstGeom prst="rect">
            <a:avLst/>
          </a:prstGeom>
          <a:noFill/>
          <a:ln w="9525">
            <a:noFill/>
            <a:miter lim="800000"/>
            <a:headEnd/>
            <a:tailEnd/>
          </a:ln>
        </p:spPr>
      </p:pic>
      <p:sp>
        <p:nvSpPr>
          <p:cNvPr id="12" name="Rectangle 1"/>
          <p:cNvSpPr>
            <a:spLocks noChangeArrowheads="1"/>
          </p:cNvSpPr>
          <p:nvPr/>
        </p:nvSpPr>
        <p:spPr bwMode="auto">
          <a:xfrm>
            <a:off x="1319156" y="1197834"/>
            <a:ext cx="9376553" cy="578172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102248" tIns="51124" rIns="102248" bIns="51124" numCol="1" anchor="ctr" anchorCtr="0" compatLnSpc="1">
            <a:prstTxWarp prst="textNoShape">
              <a:avLst/>
            </a:prstTxWarp>
            <a:spAutoFit/>
          </a:bodyPr>
          <a:lstStyle/>
          <a:p>
            <a:pPr fontAlgn="base">
              <a:spcBef>
                <a:spcPct val="0"/>
              </a:spcBef>
              <a:spcAft>
                <a:spcPct val="0"/>
              </a:spcAft>
            </a:pPr>
            <a:r>
              <a:rPr lang="kk-KZ" sz="4000" b="1" dirty="0">
                <a:solidFill>
                  <a:srgbClr val="C00000"/>
                </a:solidFill>
                <a:latin typeface="Times New Roman" pitchFamily="18" charset="0"/>
                <a:ea typeface="Calibri" pitchFamily="34" charset="0"/>
                <a:cs typeface="Times New Roman" pitchFamily="18" charset="0"/>
              </a:rPr>
              <a:t>Жауабы :</a:t>
            </a:r>
            <a:r>
              <a:rPr lang="kk-KZ" sz="4000" dirty="0">
                <a:solidFill>
                  <a:srgbClr val="0000FF"/>
                </a:solidFill>
                <a:latin typeface="Times New Roman" pitchFamily="18" charset="0"/>
                <a:ea typeface="Calibri" pitchFamily="34" charset="0"/>
                <a:cs typeface="Times New Roman" pitchFamily="18" charset="0"/>
              </a:rPr>
              <a:t> </a:t>
            </a:r>
            <a:r>
              <a:rPr lang="kk-KZ" sz="4000" b="1" dirty="0">
                <a:solidFill>
                  <a:srgbClr val="FF0000"/>
                </a:solidFill>
                <a:latin typeface="Times New Roman" pitchFamily="18" charset="0"/>
                <a:ea typeface="Calibri" pitchFamily="34" charset="0"/>
                <a:cs typeface="Times New Roman" pitchFamily="18" charset="0"/>
              </a:rPr>
              <a:t>AlCl</a:t>
            </a:r>
            <a:r>
              <a:rPr lang="kk-KZ" sz="4000" b="1" baseline="-30000" dirty="0">
                <a:solidFill>
                  <a:srgbClr val="FF0000"/>
                </a:solidFill>
                <a:latin typeface="Times New Roman" pitchFamily="18" charset="0"/>
                <a:ea typeface="Calibri" pitchFamily="34" charset="0"/>
                <a:cs typeface="Times New Roman" pitchFamily="18" charset="0"/>
              </a:rPr>
              <a:t>3</a:t>
            </a:r>
            <a:r>
              <a:rPr lang="kk-KZ" sz="4000" b="1" dirty="0">
                <a:solidFill>
                  <a:srgbClr val="FF0000"/>
                </a:solidFill>
                <a:latin typeface="Times New Roman" pitchFamily="18" charset="0"/>
                <a:ea typeface="Calibri" pitchFamily="34" charset="0"/>
                <a:cs typeface="Times New Roman" pitchFamily="18" charset="0"/>
              </a:rPr>
              <a:t>;</a:t>
            </a:r>
            <a:r>
              <a:rPr lang="kk-KZ" sz="4000" b="1" dirty="0">
                <a:solidFill>
                  <a:srgbClr val="0000FF"/>
                </a:solidFill>
                <a:latin typeface="Times New Roman" pitchFamily="18" charset="0"/>
                <a:ea typeface="Calibri" pitchFamily="34" charset="0"/>
                <a:cs typeface="Times New Roman" pitchFamily="18" charset="0"/>
              </a:rPr>
              <a:t> </a:t>
            </a:r>
            <a:r>
              <a:rPr lang="kk-KZ" sz="4000" b="1" dirty="0">
                <a:solidFill>
                  <a:srgbClr val="FF0000"/>
                </a:solidFill>
                <a:latin typeface="Times New Roman" pitchFamily="18" charset="0"/>
                <a:ea typeface="Calibri" pitchFamily="34" charset="0"/>
                <a:cs typeface="Times New Roman" pitchFamily="18" charset="0"/>
              </a:rPr>
              <a:t>NH</a:t>
            </a:r>
            <a:r>
              <a:rPr lang="kk-KZ" sz="4000" b="1" baseline="-30000" dirty="0">
                <a:solidFill>
                  <a:srgbClr val="FF0000"/>
                </a:solidFill>
                <a:latin typeface="Times New Roman" pitchFamily="18" charset="0"/>
                <a:ea typeface="Calibri" pitchFamily="34" charset="0"/>
                <a:cs typeface="Times New Roman" pitchFamily="18" charset="0"/>
              </a:rPr>
              <a:t>4</a:t>
            </a:r>
            <a:r>
              <a:rPr lang="kk-KZ" sz="4000" b="1" dirty="0">
                <a:solidFill>
                  <a:srgbClr val="FF0000"/>
                </a:solidFill>
                <a:latin typeface="Times New Roman" pitchFamily="18" charset="0"/>
                <a:ea typeface="Calibri" pitchFamily="34" charset="0"/>
                <a:cs typeface="Times New Roman" pitchFamily="18" charset="0"/>
              </a:rPr>
              <a:t>Br </a:t>
            </a:r>
            <a:r>
              <a:rPr lang="kk-KZ" sz="4000" dirty="0">
                <a:solidFill>
                  <a:srgbClr val="0000FF"/>
                </a:solidFill>
                <a:latin typeface="Calibri"/>
                <a:ea typeface="Calibri" pitchFamily="34" charset="0"/>
                <a:cs typeface="Times New Roman" pitchFamily="18" charset="0"/>
              </a:rPr>
              <a:t>–</a:t>
            </a:r>
            <a:r>
              <a:rPr lang="kk-KZ" sz="4000" dirty="0">
                <a:solidFill>
                  <a:srgbClr val="0000FF"/>
                </a:solidFill>
                <a:latin typeface="Times New Roman" pitchFamily="18" charset="0"/>
                <a:ea typeface="Calibri" pitchFamily="34" charset="0"/>
                <a:cs typeface="Times New Roman" pitchFamily="18" charset="0"/>
              </a:rPr>
              <a:t>гидролизденгенде қышқылдық орта көрсетеді. Ал, </a:t>
            </a:r>
            <a:r>
              <a:rPr lang="kk-KZ" sz="4000" b="1" dirty="0">
                <a:solidFill>
                  <a:srgbClr val="FF0000"/>
                </a:solidFill>
                <a:latin typeface="Times New Roman" pitchFamily="18" charset="0"/>
                <a:ea typeface="Calibri" pitchFamily="34" charset="0"/>
                <a:cs typeface="Times New Roman" pitchFamily="18" charset="0"/>
              </a:rPr>
              <a:t>K</a:t>
            </a:r>
            <a:r>
              <a:rPr lang="kk-KZ" sz="4000" b="1" baseline="-30000" dirty="0">
                <a:solidFill>
                  <a:srgbClr val="FF0000"/>
                </a:solidFill>
                <a:latin typeface="Times New Roman" pitchFamily="18" charset="0"/>
                <a:ea typeface="Calibri" pitchFamily="34" charset="0"/>
                <a:cs typeface="Times New Roman" pitchFamily="18" charset="0"/>
              </a:rPr>
              <a:t>2</a:t>
            </a:r>
            <a:r>
              <a:rPr lang="kk-KZ" sz="4000" b="1" dirty="0">
                <a:solidFill>
                  <a:srgbClr val="FF0000"/>
                </a:solidFill>
                <a:latin typeface="Times New Roman" pitchFamily="18" charset="0"/>
                <a:ea typeface="Calibri" pitchFamily="34" charset="0"/>
                <a:cs typeface="Times New Roman" pitchFamily="18" charset="0"/>
              </a:rPr>
              <a:t>SiO</a:t>
            </a:r>
            <a:r>
              <a:rPr lang="kk-KZ" sz="4000" b="1" baseline="-30000" dirty="0">
                <a:solidFill>
                  <a:srgbClr val="FF0000"/>
                </a:solidFill>
                <a:latin typeface="Times New Roman" pitchFamily="18" charset="0"/>
                <a:ea typeface="Calibri" pitchFamily="34" charset="0"/>
                <a:cs typeface="Times New Roman" pitchFamily="18" charset="0"/>
              </a:rPr>
              <a:t>3</a:t>
            </a:r>
            <a:r>
              <a:rPr lang="kk-KZ" sz="4000" b="1" dirty="0">
                <a:solidFill>
                  <a:srgbClr val="0000FF"/>
                </a:solidFill>
                <a:latin typeface="Times New Roman" pitchFamily="18" charset="0"/>
                <a:ea typeface="Calibri" pitchFamily="34" charset="0"/>
                <a:cs typeface="Times New Roman" pitchFamily="18" charset="0"/>
              </a:rPr>
              <a:t>; </a:t>
            </a:r>
            <a:r>
              <a:rPr lang="kk-KZ" sz="4000" b="1" dirty="0">
                <a:solidFill>
                  <a:srgbClr val="FF0000"/>
                </a:solidFill>
                <a:latin typeface="Times New Roman" pitchFamily="18" charset="0"/>
                <a:ea typeface="Calibri" pitchFamily="34" charset="0"/>
                <a:cs typeface="Times New Roman" pitchFamily="18" charset="0"/>
              </a:rPr>
              <a:t>Na</a:t>
            </a:r>
            <a:r>
              <a:rPr lang="kk-KZ" sz="4000" b="1" baseline="-30000" dirty="0">
                <a:solidFill>
                  <a:srgbClr val="FF0000"/>
                </a:solidFill>
                <a:latin typeface="Times New Roman" pitchFamily="18" charset="0"/>
                <a:ea typeface="Calibri" pitchFamily="34" charset="0"/>
                <a:cs typeface="Times New Roman" pitchFamily="18" charset="0"/>
              </a:rPr>
              <a:t>2</a:t>
            </a:r>
            <a:r>
              <a:rPr lang="kk-KZ" sz="4000" b="1" dirty="0">
                <a:solidFill>
                  <a:srgbClr val="FF0000"/>
                </a:solidFill>
                <a:latin typeface="Times New Roman" pitchFamily="18" charset="0"/>
                <a:ea typeface="Calibri" pitchFamily="34" charset="0"/>
                <a:cs typeface="Times New Roman" pitchFamily="18" charset="0"/>
              </a:rPr>
              <a:t>S-</a:t>
            </a:r>
            <a:r>
              <a:rPr lang="kk-KZ" sz="4000" b="1" dirty="0">
                <a:solidFill>
                  <a:srgbClr val="0000FF"/>
                </a:solidFill>
                <a:latin typeface="Times New Roman" pitchFamily="18" charset="0"/>
                <a:ea typeface="Calibri" pitchFamily="34" charset="0"/>
                <a:cs typeface="Times New Roman" pitchFamily="18" charset="0"/>
              </a:rPr>
              <a:t> </a:t>
            </a:r>
            <a:r>
              <a:rPr lang="kk-KZ" sz="4000" dirty="0">
                <a:solidFill>
                  <a:srgbClr val="0000FF"/>
                </a:solidFill>
                <a:latin typeface="Times New Roman" pitchFamily="18" charset="0"/>
                <a:ea typeface="Calibri" pitchFamily="34" charset="0"/>
                <a:cs typeface="Times New Roman" pitchFamily="18" charset="0"/>
              </a:rPr>
              <a:t>сілтілік орта көрсетеді. </a:t>
            </a:r>
            <a:r>
              <a:rPr lang="kk-KZ" sz="4000" b="1" dirty="0">
                <a:solidFill>
                  <a:srgbClr val="FF0000"/>
                </a:solidFill>
                <a:latin typeface="Times New Roman" pitchFamily="18" charset="0"/>
                <a:ea typeface="Calibri" pitchFamily="34" charset="0"/>
                <a:cs typeface="Times New Roman" pitchFamily="18" charset="0"/>
              </a:rPr>
              <a:t>NaCl</a:t>
            </a:r>
            <a:r>
              <a:rPr lang="kk-KZ" sz="4000" dirty="0">
                <a:solidFill>
                  <a:srgbClr val="FF0000"/>
                </a:solidFill>
                <a:latin typeface="Times New Roman" pitchFamily="18" charset="0"/>
                <a:ea typeface="Calibri" pitchFamily="34" charset="0"/>
                <a:cs typeface="Times New Roman" pitchFamily="18" charset="0"/>
              </a:rPr>
              <a:t>-</a:t>
            </a:r>
            <a:r>
              <a:rPr lang="kk-KZ" sz="4000" dirty="0">
                <a:solidFill>
                  <a:srgbClr val="0000FF"/>
                </a:solidFill>
                <a:latin typeface="Times New Roman" pitchFamily="18" charset="0"/>
                <a:ea typeface="Calibri" pitchFamily="34" charset="0"/>
                <a:cs typeface="Times New Roman" pitchFamily="18" charset="0"/>
              </a:rPr>
              <a:t>бейтарап орта көрсетеді. Сондықтан күлгін поездың жолаушысы. Поезд түстері </a:t>
            </a:r>
            <a:r>
              <a:rPr lang="kk-KZ" sz="4000" b="1" dirty="0">
                <a:solidFill>
                  <a:srgbClr val="FF0000"/>
                </a:solidFill>
                <a:latin typeface="Times New Roman" pitchFamily="18" charset="0"/>
                <a:ea typeface="Calibri" pitchFamily="34" charset="0"/>
                <a:cs typeface="Times New Roman" pitchFamily="18" charset="0"/>
              </a:rPr>
              <a:t>лакмус</a:t>
            </a:r>
            <a:r>
              <a:rPr lang="kk-KZ" sz="4000" dirty="0">
                <a:solidFill>
                  <a:srgbClr val="0000FF"/>
                </a:solidFill>
                <a:latin typeface="Times New Roman" pitchFamily="18" charset="0"/>
                <a:ea typeface="Calibri" pitchFamily="34" charset="0"/>
                <a:cs typeface="Times New Roman" pitchFamily="18" charset="0"/>
              </a:rPr>
              <a:t> индикаторының </a:t>
            </a:r>
            <a:r>
              <a:rPr lang="kk-KZ" sz="4000" b="1" dirty="0">
                <a:solidFill>
                  <a:srgbClr val="FF0000"/>
                </a:solidFill>
                <a:latin typeface="Times New Roman" pitchFamily="18" charset="0"/>
                <a:ea typeface="Calibri" pitchFamily="34" charset="0"/>
                <a:cs typeface="Times New Roman" pitchFamily="18" charset="0"/>
              </a:rPr>
              <a:t>қышқыл, сілті </a:t>
            </a:r>
            <a:r>
              <a:rPr lang="kk-KZ" sz="4000" dirty="0">
                <a:solidFill>
                  <a:srgbClr val="0000FF"/>
                </a:solidFill>
                <a:latin typeface="Times New Roman" pitchFamily="18" charset="0"/>
                <a:ea typeface="Calibri" pitchFamily="34" charset="0"/>
                <a:cs typeface="Times New Roman" pitchFamily="18" charset="0"/>
              </a:rPr>
              <a:t>және </a:t>
            </a:r>
            <a:r>
              <a:rPr lang="kk-KZ" sz="4000" b="1" dirty="0">
                <a:solidFill>
                  <a:srgbClr val="FF0000"/>
                </a:solidFill>
                <a:latin typeface="Times New Roman" pitchFamily="18" charset="0"/>
                <a:ea typeface="Calibri" pitchFamily="34" charset="0"/>
                <a:cs typeface="Times New Roman" pitchFamily="18" charset="0"/>
              </a:rPr>
              <a:t>бейтарап </a:t>
            </a:r>
            <a:r>
              <a:rPr lang="kk-KZ" sz="4000" dirty="0">
                <a:solidFill>
                  <a:srgbClr val="0000FF"/>
                </a:solidFill>
                <a:latin typeface="Times New Roman" pitchFamily="18" charset="0"/>
                <a:ea typeface="Calibri" pitchFamily="34" charset="0"/>
                <a:cs typeface="Times New Roman" pitchFamily="18" charset="0"/>
              </a:rPr>
              <a:t>ортадағы түсімен сәйкес келеді.</a:t>
            </a:r>
          </a:p>
          <a:p>
            <a:pPr fontAlgn="base">
              <a:spcBef>
                <a:spcPct val="0"/>
              </a:spcBef>
              <a:spcAft>
                <a:spcPct val="0"/>
              </a:spcAft>
            </a:pPr>
            <a:endParaRPr lang="kk-KZ" sz="49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9265470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2"/>
                                        </p:tgtEl>
                                        <p:attrNameLst>
                                          <p:attrName>ppt_x</p:attrName>
                                        </p:attrNameLst>
                                      </p:cBhvr>
                                      <p:tavLst>
                                        <p:tav tm="0">
                                          <p:val>
                                            <p:strVal val="ppt_x"/>
                                          </p:val>
                                        </p:tav>
                                        <p:tav tm="100000">
                                          <p:val>
                                            <p:strVal val="ppt_x"/>
                                          </p:val>
                                        </p:tav>
                                      </p:tavLst>
                                    </p:anim>
                                    <p:anim calcmode="lin" valueType="num">
                                      <p:cBhvr additive="base">
                                        <p:cTn id="12" dur="500"/>
                                        <p:tgtEl>
                                          <p:spTgt spid="12"/>
                                        </p:tgtEl>
                                        <p:attrNameLst>
                                          <p:attrName>ppt_y</p:attrName>
                                        </p:attrNameLst>
                                      </p:cBhvr>
                                      <p:tavLst>
                                        <p:tav tm="0">
                                          <p:val>
                                            <p:strVal val="ppt_y"/>
                                          </p:val>
                                        </p:tav>
                                        <p:tav tm="100000">
                                          <p:val>
                                            <p:strVal val="1+ppt_h/2"/>
                                          </p:val>
                                        </p:tav>
                                      </p:tavLst>
                                    </p:anim>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93461" y="29486"/>
            <a:ext cx="8502969" cy="556434"/>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nSpc>
                <a:spcPct val="115000"/>
              </a:lnSpc>
              <a:spcAft>
                <a:spcPts val="1000"/>
              </a:spcAft>
            </a:pPr>
            <a:r>
              <a:rPr lang="kk-KZ" sz="2800" b="1" dirty="0">
                <a:solidFill>
                  <a:srgbClr val="002060"/>
                </a:solidFill>
                <a:latin typeface="Times New Roman"/>
                <a:ea typeface="Calibri"/>
                <a:cs typeface="Times New Roman"/>
              </a:rPr>
              <a:t>«Flippity» сервисі мүмкіндіктерін сабақта қолдану </a:t>
            </a:r>
            <a:endParaRPr lang="ru-RU" sz="2800" b="1" dirty="0">
              <a:ea typeface="Calibri"/>
              <a:cs typeface="Times New Roman"/>
            </a:endParaRPr>
          </a:p>
        </p:txBody>
      </p:sp>
      <p:pic>
        <p:nvPicPr>
          <p:cNvPr id="3" name="Рисунок 4"/>
          <p:cNvPicPr>
            <a:picLocks noChangeAspect="1" noChangeArrowheads="1"/>
          </p:cNvPicPr>
          <p:nvPr/>
        </p:nvPicPr>
        <p:blipFill>
          <a:blip r:embed="rId2"/>
          <a:srcRect/>
          <a:stretch>
            <a:fillRect/>
          </a:stretch>
        </p:blipFill>
        <p:spPr bwMode="auto">
          <a:xfrm>
            <a:off x="138545" y="576683"/>
            <a:ext cx="8916177" cy="2697988"/>
          </a:xfrm>
          <a:prstGeom prst="rect">
            <a:avLst/>
          </a:prstGeom>
          <a:noFill/>
        </p:spPr>
      </p:pic>
      <p:pic>
        <p:nvPicPr>
          <p:cNvPr id="4" name="Рисунок 1"/>
          <p:cNvPicPr>
            <a:picLocks noChangeAspect="1" noChangeArrowheads="1"/>
          </p:cNvPicPr>
          <p:nvPr/>
        </p:nvPicPr>
        <p:blipFill>
          <a:blip r:embed="rId3"/>
          <a:srcRect/>
          <a:stretch>
            <a:fillRect/>
          </a:stretch>
        </p:blipFill>
        <p:spPr bwMode="auto">
          <a:xfrm>
            <a:off x="138545" y="3037317"/>
            <a:ext cx="11594723" cy="3529737"/>
          </a:xfrm>
          <a:prstGeom prst="rect">
            <a:avLst/>
          </a:prstGeom>
          <a:noFill/>
        </p:spPr>
      </p:pic>
      <p:pic>
        <p:nvPicPr>
          <p:cNvPr id="5" name="Рисунок 4"/>
          <p:cNvPicPr/>
          <p:nvPr/>
        </p:nvPicPr>
        <p:blipFill rotWithShape="1">
          <a:blip r:embed="rId4"/>
          <a:srcRect r="49568"/>
          <a:stretch/>
        </p:blipFill>
        <p:spPr bwMode="auto">
          <a:xfrm>
            <a:off x="9059873" y="576684"/>
            <a:ext cx="2673395" cy="1298575"/>
          </a:xfrm>
          <a:prstGeom prst="rect">
            <a:avLst/>
          </a:prstGeom>
          <a:noFill/>
          <a:ln w="9525">
            <a:noFill/>
            <a:miter lim="800000"/>
            <a:headEnd/>
            <a:tailEnd/>
          </a:ln>
        </p:spPr>
      </p:pic>
      <p:pic>
        <p:nvPicPr>
          <p:cNvPr id="6" name="Рисунок 5"/>
          <p:cNvPicPr/>
          <p:nvPr/>
        </p:nvPicPr>
        <p:blipFill rotWithShape="1">
          <a:blip r:embed="rId4"/>
          <a:srcRect l="50792"/>
          <a:stretch/>
        </p:blipFill>
        <p:spPr bwMode="auto">
          <a:xfrm>
            <a:off x="9059873" y="1898602"/>
            <a:ext cx="2679545" cy="1385306"/>
          </a:xfrm>
          <a:prstGeom prst="rect">
            <a:avLst/>
          </a:prstGeom>
          <a:noFill/>
          <a:ln w="9525">
            <a:noFill/>
            <a:miter lim="800000"/>
            <a:headEnd/>
            <a:tailEnd/>
          </a:ln>
        </p:spPr>
      </p:pic>
    </p:spTree>
    <p:extLst>
      <p:ext uri="{BB962C8B-B14F-4D97-AF65-F5344CB8AC3E}">
        <p14:creationId xmlns:p14="http://schemas.microsoft.com/office/powerpoint/2010/main" val="22715754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277092" y="498762"/>
            <a:ext cx="4623205" cy="5523347"/>
          </a:xfrm>
          <a:prstGeom prst="rect">
            <a:avLst/>
          </a:prstGeom>
          <a:noFill/>
          <a:ln w="9525">
            <a:noFill/>
            <a:miter lim="800000"/>
            <a:headEnd/>
            <a:tailEnd/>
          </a:ln>
        </p:spPr>
      </p:pic>
      <p:pic>
        <p:nvPicPr>
          <p:cNvPr id="3" name="Рисунок 2"/>
          <p:cNvPicPr/>
          <p:nvPr/>
        </p:nvPicPr>
        <p:blipFill>
          <a:blip r:embed="rId3"/>
          <a:srcRect/>
          <a:stretch>
            <a:fillRect/>
          </a:stretch>
        </p:blipFill>
        <p:spPr bwMode="auto">
          <a:xfrm>
            <a:off x="4900297" y="581891"/>
            <a:ext cx="7173507" cy="5301673"/>
          </a:xfrm>
          <a:prstGeom prst="rect">
            <a:avLst/>
          </a:prstGeom>
          <a:noFill/>
          <a:ln w="9525">
            <a:noFill/>
            <a:miter lim="800000"/>
            <a:headEnd/>
            <a:tailEnd/>
          </a:ln>
        </p:spPr>
      </p:pic>
      <p:graphicFrame>
        <p:nvGraphicFramePr>
          <p:cNvPr id="4" name="Таблица 3"/>
          <p:cNvGraphicFramePr>
            <a:graphicFrameLocks noGrp="1"/>
          </p:cNvGraphicFramePr>
          <p:nvPr>
            <p:extLst>
              <p:ext uri="{D42A27DB-BD31-4B8C-83A1-F6EECF244321}">
                <p14:modId xmlns:p14="http://schemas.microsoft.com/office/powerpoint/2010/main" val="445864175"/>
              </p:ext>
            </p:extLst>
          </p:nvPr>
        </p:nvGraphicFramePr>
        <p:xfrm>
          <a:off x="3782698" y="6105238"/>
          <a:ext cx="6096000" cy="315468"/>
        </p:xfrm>
        <a:graphic>
          <a:graphicData uri="http://schemas.openxmlformats.org/drawingml/2006/table">
            <a:tbl>
              <a:tblPr/>
              <a:tblGrid>
                <a:gridCol w="6096000">
                  <a:extLst>
                    <a:ext uri="{9D8B030D-6E8A-4147-A177-3AD203B41FA5}">
                      <a16:colId xmlns:a16="http://schemas.microsoft.com/office/drawing/2014/main" val="20000"/>
                    </a:ext>
                  </a:extLst>
                </a:gridCol>
              </a:tblGrid>
              <a:tr h="0">
                <a:tc>
                  <a:txBody>
                    <a:bodyPr/>
                    <a:lstStyle/>
                    <a:p>
                      <a:pPr algn="l">
                        <a:lnSpc>
                          <a:spcPct val="115000"/>
                        </a:lnSpc>
                        <a:spcAft>
                          <a:spcPts val="1000"/>
                        </a:spcAft>
                      </a:pPr>
                      <a:r>
                        <a:rPr lang="kk-KZ" sz="1800" b="0" u="none" strike="noStrike" dirty="0">
                          <a:solidFill>
                            <a:srgbClr val="0000FF"/>
                          </a:solidFill>
                          <a:latin typeface="Segoe UI"/>
                          <a:ea typeface="Calibri"/>
                          <a:cs typeface="Times New Roman"/>
                          <a:hlinkClick r:id="rId4"/>
                        </a:rPr>
                        <a:t>https://clck.ru/xM9mU</a:t>
                      </a:r>
                      <a:endParaRPr lang="ru-RU" sz="2800" dirty="0">
                        <a:latin typeface="Calibri"/>
                        <a:ea typeface="Calibri"/>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4262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599181" y="378690"/>
            <a:ext cx="3852746" cy="5264727"/>
          </a:xfrm>
          <a:prstGeom prst="rect">
            <a:avLst/>
          </a:prstGeom>
          <a:noFill/>
          <a:ln w="9525">
            <a:noFill/>
            <a:miter lim="800000"/>
            <a:headEnd/>
            <a:tailEnd/>
          </a:ln>
        </p:spPr>
      </p:pic>
      <p:pic>
        <p:nvPicPr>
          <p:cNvPr id="3" name="Picture 1"/>
          <p:cNvPicPr>
            <a:picLocks noChangeAspect="1" noChangeArrowheads="1"/>
          </p:cNvPicPr>
          <p:nvPr/>
        </p:nvPicPr>
        <p:blipFill>
          <a:blip r:embed="rId3"/>
          <a:srcRect/>
          <a:stretch>
            <a:fillRect/>
          </a:stretch>
        </p:blipFill>
        <p:spPr bwMode="auto">
          <a:xfrm>
            <a:off x="4560159" y="378690"/>
            <a:ext cx="7327041" cy="5246255"/>
          </a:xfrm>
          <a:prstGeom prst="rect">
            <a:avLst/>
          </a:prstGeom>
          <a:noFill/>
          <a:ln w="9525">
            <a:noFill/>
            <a:miter lim="800000"/>
            <a:headEnd/>
            <a:tailEnd/>
          </a:ln>
          <a:effectLst/>
        </p:spPr>
      </p:pic>
    </p:spTree>
    <p:extLst>
      <p:ext uri="{BB962C8B-B14F-4D97-AF65-F5344CB8AC3E}">
        <p14:creationId xmlns:p14="http://schemas.microsoft.com/office/powerpoint/2010/main" val="2134166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810327" y="908110"/>
            <a:ext cx="8613803" cy="5214973"/>
          </a:xfrm>
          <a:prstGeom prst="rect">
            <a:avLst/>
          </a:prstGeom>
          <a:noFill/>
          <a:ln w="9525">
            <a:noFill/>
            <a:miter lim="800000"/>
            <a:headEnd/>
            <a:tailEnd/>
          </a:ln>
          <a:effectLst/>
        </p:spPr>
      </p:pic>
      <p:sp>
        <p:nvSpPr>
          <p:cNvPr id="5" name="TextBox 4"/>
          <p:cNvSpPr txBox="1"/>
          <p:nvPr/>
        </p:nvSpPr>
        <p:spPr>
          <a:xfrm>
            <a:off x="4221019" y="508000"/>
            <a:ext cx="3186545" cy="400110"/>
          </a:xfrm>
          <a:prstGeom prst="rect">
            <a:avLst/>
          </a:prstGeom>
          <a:noFill/>
        </p:spPr>
        <p:txBody>
          <a:bodyPr wrap="square" rtlCol="0">
            <a:spAutoFit/>
          </a:bodyPr>
          <a:lstStyle/>
          <a:p>
            <a:r>
              <a:rPr lang="kk-KZ" sz="2000" b="1" dirty="0">
                <a:solidFill>
                  <a:srgbClr val="FF0000"/>
                </a:solidFill>
              </a:rPr>
              <a:t>Кері байланыс фразалары</a:t>
            </a:r>
            <a:endParaRPr lang="ru-RU" sz="2000" b="1" dirty="0">
              <a:solidFill>
                <a:srgbClr val="FF0000"/>
              </a:solidFill>
            </a:endParaRPr>
          </a:p>
        </p:txBody>
      </p:sp>
    </p:spTree>
    <p:extLst>
      <p:ext uri="{BB962C8B-B14F-4D97-AF65-F5344CB8AC3E}">
        <p14:creationId xmlns:p14="http://schemas.microsoft.com/office/powerpoint/2010/main" val="3479976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773383" y="726045"/>
            <a:ext cx="9005454" cy="3568863"/>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1773382" y="4023307"/>
            <a:ext cx="9005454" cy="1666293"/>
          </a:xfrm>
          <a:prstGeom prst="rect">
            <a:avLst/>
          </a:prstGeom>
          <a:noFill/>
          <a:ln w="9525">
            <a:noFill/>
            <a:miter lim="800000"/>
            <a:headEnd/>
            <a:tailEnd/>
          </a:ln>
          <a:effectLst/>
        </p:spPr>
      </p:pic>
    </p:spTree>
    <p:extLst>
      <p:ext uri="{BB962C8B-B14F-4D97-AF65-F5344CB8AC3E}">
        <p14:creationId xmlns:p14="http://schemas.microsoft.com/office/powerpoint/2010/main" val="952208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0393" y="1895917"/>
            <a:ext cx="9783447" cy="1754326"/>
          </a:xfrm>
          <a:prstGeom prst="rect">
            <a:avLst/>
          </a:prstGeom>
          <a:noFill/>
        </p:spPr>
        <p:txBody>
          <a:bodyPr wrap="none" lIns="91440" tIns="45720" rIns="91440" bIns="45720">
            <a:spAutoFit/>
          </a:bodyPr>
          <a:lstStyle/>
          <a:p>
            <a:pPr algn="ctr"/>
            <a:r>
              <a:rPr lang="ru-RU" sz="5400" b="1" dirty="0" err="1">
                <a:ln w="22225">
                  <a:solidFill>
                    <a:schemeClr val="accent2"/>
                  </a:solidFill>
                  <a:prstDash val="solid"/>
                </a:ln>
                <a:solidFill>
                  <a:schemeClr val="accent2">
                    <a:lumMod val="40000"/>
                    <a:lumOff val="60000"/>
                  </a:schemeClr>
                </a:solidFill>
              </a:rPr>
              <a:t>Зей</a:t>
            </a:r>
            <a:r>
              <a:rPr lang="kk-KZ" sz="5400" b="1" dirty="0">
                <a:ln w="22225">
                  <a:solidFill>
                    <a:schemeClr val="accent2"/>
                  </a:solidFill>
                  <a:prstDash val="solid"/>
                </a:ln>
                <a:solidFill>
                  <a:schemeClr val="accent2">
                    <a:lumMod val="40000"/>
                    <a:lumOff val="60000"/>
                  </a:schemeClr>
                </a:solidFill>
              </a:rPr>
              <a:t>ін қойып тыңдағандарыңыз</a:t>
            </a:r>
          </a:p>
          <a:p>
            <a:pPr algn="ctr"/>
            <a:r>
              <a:rPr lang="kk-KZ" sz="5400" b="1" dirty="0">
                <a:ln w="22225">
                  <a:solidFill>
                    <a:schemeClr val="accent2"/>
                  </a:solidFill>
                  <a:prstDash val="solid"/>
                </a:ln>
                <a:solidFill>
                  <a:schemeClr val="accent2">
                    <a:lumMod val="40000"/>
                    <a:lumOff val="60000"/>
                  </a:schemeClr>
                </a:solidFill>
              </a:rPr>
              <a:t> үшін рахмет!</a:t>
            </a:r>
            <a:endParaRPr lang="ru-RU"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712003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156393" y="3707969"/>
            <a:ext cx="9435870" cy="2857520"/>
          </a:xfrm>
          <a:prstGeom prst="rect">
            <a:avLst/>
          </a:prstGeom>
          <a:noFill/>
          <a:ln w="9525">
            <a:noFill/>
            <a:miter lim="800000"/>
            <a:headEnd/>
            <a:tailEnd/>
          </a:ln>
          <a:effectLst/>
        </p:spPr>
      </p:pic>
      <p:sp>
        <p:nvSpPr>
          <p:cNvPr id="3" name="TextBox 2"/>
          <p:cNvSpPr txBox="1"/>
          <p:nvPr/>
        </p:nvSpPr>
        <p:spPr>
          <a:xfrm>
            <a:off x="3164571" y="64655"/>
            <a:ext cx="5589586" cy="461665"/>
          </a:xfrm>
          <a:prstGeom prst="rect">
            <a:avLst/>
          </a:prstGeom>
          <a:noFill/>
        </p:spPr>
        <p:txBody>
          <a:bodyPr wrap="square" rtlCol="0">
            <a:spAutoFit/>
          </a:bodyPr>
          <a:lstStyle/>
          <a:p>
            <a:pPr algn="r"/>
            <a:r>
              <a:rPr lang="kk-KZ" sz="2400" b="1" dirty="0"/>
              <a:t>Оқушыларды ынталандыру, уәждеу</a:t>
            </a:r>
            <a:endParaRPr lang="ru-RU" sz="2400" b="1" dirty="0"/>
          </a:p>
        </p:txBody>
      </p:sp>
      <p:pic>
        <p:nvPicPr>
          <p:cNvPr id="4" name="Picture 2"/>
          <p:cNvPicPr>
            <a:picLocks noChangeAspect="1" noChangeArrowheads="1"/>
          </p:cNvPicPr>
          <p:nvPr/>
        </p:nvPicPr>
        <p:blipFill>
          <a:blip r:embed="rId3"/>
          <a:srcRect/>
          <a:stretch>
            <a:fillRect/>
          </a:stretch>
        </p:blipFill>
        <p:spPr bwMode="auto">
          <a:xfrm>
            <a:off x="1156392" y="707573"/>
            <a:ext cx="9502371" cy="2857520"/>
          </a:xfrm>
          <a:prstGeom prst="rect">
            <a:avLst/>
          </a:prstGeom>
          <a:noFill/>
          <a:ln w="9525">
            <a:noFill/>
            <a:miter lim="800000"/>
            <a:headEnd/>
            <a:tailEnd/>
          </a:ln>
          <a:effectLst/>
        </p:spPr>
      </p:pic>
    </p:spTree>
    <p:extLst>
      <p:ext uri="{BB962C8B-B14F-4D97-AF65-F5344CB8AC3E}">
        <p14:creationId xmlns:p14="http://schemas.microsoft.com/office/powerpoint/2010/main" val="3875393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008015" y="270394"/>
            <a:ext cx="8429683" cy="5857916"/>
          </a:xfrm>
          <a:prstGeom prst="rect">
            <a:avLst/>
          </a:prstGeom>
          <a:noFill/>
          <a:ln w="9525">
            <a:noFill/>
            <a:miter lim="800000"/>
            <a:headEnd/>
            <a:tailEnd/>
          </a:ln>
          <a:effectLst/>
        </p:spPr>
      </p:pic>
    </p:spTree>
    <p:extLst>
      <p:ext uri="{BB962C8B-B14F-4D97-AF65-F5344CB8AC3E}">
        <p14:creationId xmlns:p14="http://schemas.microsoft.com/office/powerpoint/2010/main" val="4129646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581971" y="1350515"/>
            <a:ext cx="7215238" cy="4782430"/>
          </a:xfrm>
          <a:prstGeom prst="rect">
            <a:avLst/>
          </a:prstGeom>
          <a:noFill/>
          <a:ln w="9525">
            <a:noFill/>
            <a:miter lim="800000"/>
            <a:headEnd/>
            <a:tailEnd/>
          </a:ln>
          <a:effectLst/>
        </p:spPr>
      </p:pic>
      <p:sp>
        <p:nvSpPr>
          <p:cNvPr id="3" name="TextBox 2"/>
          <p:cNvSpPr txBox="1"/>
          <p:nvPr/>
        </p:nvSpPr>
        <p:spPr>
          <a:xfrm>
            <a:off x="4510797" y="493259"/>
            <a:ext cx="2932214" cy="461665"/>
          </a:xfrm>
          <a:prstGeom prst="rect">
            <a:avLst/>
          </a:prstGeom>
          <a:noFill/>
        </p:spPr>
        <p:txBody>
          <a:bodyPr wrap="none" rtlCol="0">
            <a:spAutoFit/>
          </a:bodyPr>
          <a:lstStyle/>
          <a:p>
            <a:pPr algn="ctr"/>
            <a:r>
              <a:rPr lang="kk-KZ" sz="2400" b="1" dirty="0">
                <a:solidFill>
                  <a:srgbClr val="FF0000"/>
                </a:solidFill>
              </a:rPr>
              <a:t>Оқыту пирамидасы</a:t>
            </a:r>
            <a:endParaRPr lang="ru-RU" sz="2400" b="1" dirty="0">
              <a:solidFill>
                <a:srgbClr val="FF0000"/>
              </a:solidFill>
            </a:endParaRPr>
          </a:p>
        </p:txBody>
      </p:sp>
    </p:spTree>
    <p:extLst>
      <p:ext uri="{BB962C8B-B14F-4D97-AF65-F5344CB8AC3E}">
        <p14:creationId xmlns:p14="http://schemas.microsoft.com/office/powerpoint/2010/main" val="2655259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80113" y="3120407"/>
            <a:ext cx="7820298" cy="3416320"/>
          </a:xfrm>
          <a:prstGeom prst="rect">
            <a:avLst/>
          </a:prstGeom>
        </p:spPr>
        <p:txBody>
          <a:bodyPr wrap="square">
            <a:spAutoFit/>
          </a:bodyPr>
          <a:lstStyle/>
          <a:p>
            <a:pPr algn="ctr"/>
            <a:r>
              <a:rPr lang="ru-RU" sz="6000" b="1" dirty="0" err="1" smtClean="0">
                <a:solidFill>
                  <a:srgbClr val="333333"/>
                </a:solidFill>
                <a:latin typeface="Times New Roman" panose="02020603050405020304" pitchFamily="18" charset="0"/>
                <a:cs typeface="Times New Roman" panose="02020603050405020304" pitchFamily="18" charset="0"/>
              </a:rPr>
              <a:t>Неліктен</a:t>
            </a:r>
            <a:r>
              <a:rPr lang="ru-RU" sz="6000" b="1" dirty="0" smtClean="0">
                <a:solidFill>
                  <a:srgbClr val="333333"/>
                </a:solidFill>
                <a:latin typeface="Times New Roman" panose="02020603050405020304" pitchFamily="18" charset="0"/>
                <a:cs typeface="Times New Roman" panose="02020603050405020304" pitchFamily="18" charset="0"/>
              </a:rPr>
              <a:t> </a:t>
            </a:r>
            <a:r>
              <a:rPr lang="ru-RU" sz="6000" b="1" dirty="0" err="1" smtClean="0">
                <a:solidFill>
                  <a:srgbClr val="333333"/>
                </a:solidFill>
                <a:latin typeface="Times New Roman" panose="02020603050405020304" pitchFamily="18" charset="0"/>
                <a:cs typeface="Times New Roman" panose="02020603050405020304" pitchFamily="18" charset="0"/>
              </a:rPr>
              <a:t>геймификация</a:t>
            </a:r>
            <a:r>
              <a:rPr lang="ru-RU" sz="6000" b="1" dirty="0" smtClean="0">
                <a:solidFill>
                  <a:srgbClr val="333333"/>
                </a:solidFill>
                <a:latin typeface="Times New Roman" panose="02020603050405020304" pitchFamily="18" charset="0"/>
                <a:cs typeface="Times New Roman" panose="02020603050405020304" pitchFamily="18" charset="0"/>
              </a:rPr>
              <a:t> </a:t>
            </a:r>
            <a:r>
              <a:rPr lang="ru-RU" sz="6000" b="1" dirty="0" err="1" smtClean="0">
                <a:solidFill>
                  <a:srgbClr val="333333"/>
                </a:solidFill>
                <a:latin typeface="Times New Roman" panose="02020603050405020304" pitchFamily="18" charset="0"/>
                <a:cs typeface="Times New Roman" panose="02020603050405020304" pitchFamily="18" charset="0"/>
              </a:rPr>
              <a:t>жұмыс</a:t>
            </a:r>
            <a:r>
              <a:rPr lang="ru-RU" sz="6000" b="1" dirty="0" smtClean="0">
                <a:solidFill>
                  <a:srgbClr val="333333"/>
                </a:solidFill>
                <a:latin typeface="Times New Roman" panose="02020603050405020304" pitchFamily="18" charset="0"/>
                <a:cs typeface="Times New Roman" panose="02020603050405020304" pitchFamily="18" charset="0"/>
              </a:rPr>
              <a:t> </a:t>
            </a:r>
            <a:r>
              <a:rPr lang="ru-RU" sz="6000" b="1" dirty="0" err="1" smtClean="0">
                <a:solidFill>
                  <a:srgbClr val="333333"/>
                </a:solidFill>
                <a:latin typeface="Times New Roman" panose="02020603050405020304" pitchFamily="18" charset="0"/>
                <a:cs typeface="Times New Roman" panose="02020603050405020304" pitchFamily="18" charset="0"/>
              </a:rPr>
              <a:t>істейді</a:t>
            </a:r>
            <a:r>
              <a:rPr lang="ru-RU" sz="6000" b="1" dirty="0" smtClean="0">
                <a:solidFill>
                  <a:srgbClr val="333333"/>
                </a:solidFill>
                <a:latin typeface="Times New Roman" panose="02020603050405020304" pitchFamily="18" charset="0"/>
                <a:cs typeface="Times New Roman" panose="02020603050405020304" pitchFamily="18" charset="0"/>
              </a:rPr>
              <a:t>?</a:t>
            </a:r>
            <a:r>
              <a:rPr lang="ru-RU" sz="6000" b="1" dirty="0">
                <a:latin typeface="Times New Roman" panose="02020603050405020304" pitchFamily="18" charset="0"/>
                <a:cs typeface="Times New Roman" panose="02020603050405020304" pitchFamily="18" charset="0"/>
              </a:rPr>
              <a:t/>
            </a:r>
            <a:br>
              <a:rPr lang="ru-RU" sz="6000" b="1" dirty="0">
                <a:latin typeface="Times New Roman" panose="02020603050405020304" pitchFamily="18" charset="0"/>
                <a:cs typeface="Times New Roman" panose="02020603050405020304" pitchFamily="18" charset="0"/>
              </a:rPr>
            </a:br>
            <a:r>
              <a:rPr lang="ru-RU" dirty="0"/>
              <a:t/>
            </a:r>
            <a:br>
              <a:rPr lang="ru-RU" dirty="0"/>
            </a:br>
            <a:endParaRPr lang="ru-RU" dirty="0"/>
          </a:p>
        </p:txBody>
      </p:sp>
      <p:sp>
        <p:nvSpPr>
          <p:cNvPr id="3" name="Прямоугольник 2"/>
          <p:cNvSpPr/>
          <p:nvPr/>
        </p:nvSpPr>
        <p:spPr>
          <a:xfrm>
            <a:off x="613953" y="407687"/>
            <a:ext cx="5564777" cy="2492990"/>
          </a:xfrm>
          <a:prstGeom prst="rect">
            <a:avLst/>
          </a:prstGeom>
        </p:spPr>
        <p:txBody>
          <a:bodyPr wrap="square">
            <a:spAutoFit/>
          </a:bodyPr>
          <a:lstStyle/>
          <a:p>
            <a:pPr algn="ctr"/>
            <a:r>
              <a:rPr lang="ru-RU" sz="6000" b="1" dirty="0" err="1" smtClean="0">
                <a:solidFill>
                  <a:srgbClr val="333333"/>
                </a:solidFill>
                <a:latin typeface="Times New Roman" panose="02020603050405020304" pitchFamily="18" charset="0"/>
                <a:cs typeface="Times New Roman" panose="02020603050405020304" pitchFamily="18" charset="0"/>
              </a:rPr>
              <a:t>Геймификация</a:t>
            </a:r>
            <a:r>
              <a:rPr lang="ru-RU" sz="6000" b="1" dirty="0" smtClean="0">
                <a:solidFill>
                  <a:srgbClr val="333333"/>
                </a:solidFill>
                <a:latin typeface="Times New Roman" panose="02020603050405020304" pitchFamily="18" charset="0"/>
                <a:cs typeface="Times New Roman" panose="02020603050405020304" pitchFamily="18" charset="0"/>
              </a:rPr>
              <a:t> </a:t>
            </a:r>
            <a:r>
              <a:rPr lang="ru-RU" sz="6000" b="1" dirty="0" err="1" smtClean="0">
                <a:solidFill>
                  <a:srgbClr val="333333"/>
                </a:solidFill>
                <a:latin typeface="Times New Roman" panose="02020603050405020304" pitchFamily="18" charset="0"/>
                <a:cs typeface="Times New Roman" panose="02020603050405020304" pitchFamily="18" charset="0"/>
              </a:rPr>
              <a:t>дегеніміз</a:t>
            </a:r>
            <a:r>
              <a:rPr lang="ru-RU" sz="6000" b="1" dirty="0" smtClean="0">
                <a:solidFill>
                  <a:srgbClr val="333333"/>
                </a:solidFill>
                <a:latin typeface="Times New Roman" panose="02020603050405020304" pitchFamily="18" charset="0"/>
                <a:cs typeface="Times New Roman" panose="02020603050405020304" pitchFamily="18" charset="0"/>
              </a:rPr>
              <a:t> не?</a:t>
            </a:r>
            <a:r>
              <a:rPr lang="ru-RU" sz="6000" b="1" dirty="0">
                <a:latin typeface="Times New Roman" panose="02020603050405020304" pitchFamily="18" charset="0"/>
                <a:cs typeface="Times New Roman" panose="02020603050405020304" pitchFamily="18" charset="0"/>
              </a:rPr>
              <a:t/>
            </a:r>
            <a:br>
              <a:rPr lang="ru-RU" sz="6000" b="1" dirty="0">
                <a:latin typeface="Times New Roman" panose="02020603050405020304" pitchFamily="18" charset="0"/>
                <a:cs typeface="Times New Roman" panose="02020603050405020304" pitchFamily="18" charset="0"/>
              </a:rPr>
            </a:br>
            <a:r>
              <a:rPr lang="ru-RU" dirty="0"/>
              <a:t/>
            </a:r>
            <a:br>
              <a:rPr lang="ru-RU" dirty="0"/>
            </a:br>
            <a:endParaRPr lang="ru-RU" dirty="0"/>
          </a:p>
        </p:txBody>
      </p:sp>
    </p:spTree>
    <p:extLst>
      <p:ext uri="{BB962C8B-B14F-4D97-AF65-F5344CB8AC3E}">
        <p14:creationId xmlns:p14="http://schemas.microsoft.com/office/powerpoint/2010/main" val="3756535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39637" y="237500"/>
            <a:ext cx="10143898" cy="692988"/>
          </a:xfrm>
          <a:prstGeom prst="rect">
            <a:avLst/>
          </a:prstGeom>
          <a:solidFill>
            <a:schemeClr val="accent6">
              <a:lumMod val="20000"/>
              <a:lumOff val="80000"/>
            </a:schemeClr>
          </a:solidFill>
          <a:ln>
            <a:noFill/>
            <a:headEnd/>
            <a:tailEnd/>
          </a:ln>
        </p:spPr>
        <p:style>
          <a:lnRef idx="2">
            <a:schemeClr val="dk1"/>
          </a:lnRef>
          <a:fillRef idx="1">
            <a:schemeClr val="lt1"/>
          </a:fillRef>
          <a:effectRef idx="0">
            <a:schemeClr val="dk1"/>
          </a:effectRef>
          <a:fontRef idx="minor">
            <a:schemeClr val="dk1"/>
          </a:fontRef>
        </p:style>
        <p:txBody>
          <a:bodyPr vert="horz" wrap="square" lIns="76686" tIns="38343" rIns="76686" bIns="38343" numCol="1" anchor="ctr" anchorCtr="0" compatLnSpc="1">
            <a:prstTxWarp prst="textNoShape">
              <a:avLst/>
            </a:prstTxWarp>
            <a:spAutoFit/>
          </a:bodyPr>
          <a:lstStyle/>
          <a:p>
            <a:pPr algn="r" fontAlgn="base">
              <a:spcBef>
                <a:spcPct val="0"/>
              </a:spcBef>
              <a:spcAft>
                <a:spcPct val="0"/>
              </a:spcAft>
            </a:pPr>
            <a:r>
              <a:rPr lang="kk-KZ" sz="1200" b="1" i="1" dirty="0">
                <a:solidFill>
                  <a:srgbClr val="FF0000"/>
                </a:solidFill>
                <a:latin typeface="Times New Roman" pitchFamily="18" charset="0"/>
                <a:ea typeface="Times New Roman" pitchFamily="18" charset="0"/>
                <a:cs typeface="Times New Roman" pitchFamily="18" charset="0"/>
              </a:rPr>
              <a:t>   </a:t>
            </a:r>
            <a:r>
              <a:rPr lang="kk-KZ" sz="2000" b="1" i="1" dirty="0">
                <a:solidFill>
                  <a:srgbClr val="FF0000"/>
                </a:solidFill>
                <a:latin typeface="Times New Roman" pitchFamily="18" charset="0"/>
                <a:ea typeface="Times New Roman" pitchFamily="18" charset="0"/>
                <a:cs typeface="Times New Roman" pitchFamily="18" charset="0"/>
              </a:rPr>
              <a:t>«Егер сен болашақтағы өзгерісті байқағың келсе, сол өзгерісті уақытында жаса»</a:t>
            </a:r>
            <a:endParaRPr lang="kk-KZ" sz="2000" b="1" dirty="0">
              <a:solidFill>
                <a:srgbClr val="FF0000"/>
              </a:solidFill>
              <a:latin typeface="Times New Roman" pitchFamily="18" charset="0"/>
              <a:ea typeface="Calibri" pitchFamily="34" charset="0"/>
              <a:cs typeface="Times New Roman" pitchFamily="18" charset="0"/>
            </a:endParaRPr>
          </a:p>
          <a:p>
            <a:pPr algn="r" eaLnBrk="0" fontAlgn="base" hangingPunct="0">
              <a:spcBef>
                <a:spcPct val="0"/>
              </a:spcBef>
              <a:spcAft>
                <a:spcPct val="0"/>
              </a:spcAft>
            </a:pPr>
            <a:r>
              <a:rPr lang="kk-KZ" sz="2000" b="1" dirty="0">
                <a:solidFill>
                  <a:srgbClr val="FF0000"/>
                </a:solidFill>
                <a:latin typeface="Times New Roman" pitchFamily="18" charset="0"/>
                <a:ea typeface="Calibri" pitchFamily="34" charset="0"/>
                <a:cs typeface="Times New Roman" pitchFamily="18" charset="0"/>
              </a:rPr>
              <a:t>                                       </a:t>
            </a:r>
            <a:r>
              <a:rPr lang="kk-KZ" sz="1600" b="1" dirty="0">
                <a:solidFill>
                  <a:srgbClr val="FF0000"/>
                </a:solidFill>
                <a:latin typeface="Times New Roman" pitchFamily="18" charset="0"/>
                <a:ea typeface="Calibri" pitchFamily="34" charset="0"/>
                <a:cs typeface="Times New Roman" pitchFamily="18" charset="0"/>
              </a:rPr>
              <a:t>                                                                                                   </a:t>
            </a:r>
            <a:r>
              <a:rPr lang="kk-KZ" sz="1600" b="1" i="1" dirty="0">
                <a:solidFill>
                  <a:srgbClr val="0000FF"/>
                </a:solidFill>
                <a:latin typeface="Times New Roman" pitchFamily="18" charset="0"/>
                <a:ea typeface="Calibri" pitchFamily="34" charset="0"/>
                <a:cs typeface="Times New Roman" pitchFamily="18" charset="0"/>
              </a:rPr>
              <a:t>Махатма Ганди</a:t>
            </a:r>
            <a:r>
              <a:rPr lang="ru-RU" sz="1050" i="1" dirty="0">
                <a:solidFill>
                  <a:srgbClr val="0000FF"/>
                </a:solidFill>
                <a:latin typeface="Times New Roman" pitchFamily="18" charset="0"/>
                <a:cs typeface="Times New Roman" pitchFamily="18" charset="0"/>
              </a:rPr>
              <a:t> </a:t>
            </a:r>
            <a:endParaRPr lang="ru-RU" sz="2000" i="1" dirty="0">
              <a:solidFill>
                <a:srgbClr val="0000FF"/>
              </a:solidFill>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a:srcRect/>
          <a:stretch>
            <a:fillRect/>
          </a:stretch>
        </p:blipFill>
        <p:spPr bwMode="auto">
          <a:xfrm>
            <a:off x="1217075" y="1075095"/>
            <a:ext cx="9802003" cy="4669924"/>
          </a:xfrm>
          <a:prstGeom prst="rect">
            <a:avLst/>
          </a:prstGeom>
          <a:noFill/>
          <a:ln w="9525">
            <a:noFill/>
            <a:miter lim="800000"/>
            <a:headEnd/>
            <a:tailEnd/>
          </a:ln>
          <a:effectLst/>
        </p:spPr>
      </p:pic>
    </p:spTree>
    <p:extLst>
      <p:ext uri="{BB962C8B-B14F-4D97-AF65-F5344CB8AC3E}">
        <p14:creationId xmlns:p14="http://schemas.microsoft.com/office/powerpoint/2010/main" val="3924548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Іске асырудың мүмкін формалары: 1. Шы ғ армашылы қ тапсырмалар. 2. Кіші топтарда ж ұ мыс. 3. Ү йретуші ойындар: р ө лдік, іскерлік, о қ у. 4. Ко ғ амд"/>
          <p:cNvPicPr/>
          <p:nvPr/>
        </p:nvPicPr>
        <p:blipFill rotWithShape="1">
          <a:blip r:embed="rId2" cstate="print"/>
          <a:srcRect l="-3731" t="17456" r="3897" b="9953"/>
          <a:stretch/>
        </p:blipFill>
        <p:spPr bwMode="auto">
          <a:xfrm>
            <a:off x="1366981" y="1080655"/>
            <a:ext cx="9144000" cy="4812146"/>
          </a:xfrm>
          <a:prstGeom prst="rect">
            <a:avLst/>
          </a:prstGeom>
          <a:noFill/>
          <a:ln w="9525">
            <a:noFill/>
            <a:miter lim="800000"/>
            <a:headEnd/>
            <a:tailEnd/>
          </a:ln>
        </p:spPr>
      </p:pic>
      <p:sp>
        <p:nvSpPr>
          <p:cNvPr id="4" name="TextBox 3"/>
          <p:cNvSpPr txBox="1"/>
          <p:nvPr/>
        </p:nvSpPr>
        <p:spPr>
          <a:xfrm>
            <a:off x="4248727" y="323271"/>
            <a:ext cx="4184073" cy="523220"/>
          </a:xfrm>
          <a:prstGeom prst="rect">
            <a:avLst/>
          </a:prstGeom>
          <a:noFill/>
        </p:spPr>
        <p:txBody>
          <a:bodyPr wrap="square" rtlCol="0">
            <a:spAutoFit/>
          </a:bodyPr>
          <a:lstStyle/>
          <a:p>
            <a:r>
              <a:rPr lang="kk-KZ" sz="2800" b="1" dirty="0">
                <a:solidFill>
                  <a:srgbClr val="FF0000"/>
                </a:solidFill>
                <a:latin typeface="Times New Roman" panose="02020603050405020304" pitchFamily="18" charset="0"/>
                <a:cs typeface="Times New Roman" panose="02020603050405020304" pitchFamily="18" charset="0"/>
              </a:rPr>
              <a:t>Іске асыру формалары</a:t>
            </a:r>
            <a:endParaRPr lang="ru-RU"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903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0032.jpg"/>
          <p:cNvPicPr>
            <a:picLocks noChangeAspect="1"/>
          </p:cNvPicPr>
          <p:nvPr/>
        </p:nvPicPr>
        <p:blipFill>
          <a:blip r:embed="rId2" cstate="print"/>
          <a:stretch>
            <a:fillRect/>
          </a:stretch>
        </p:blipFill>
        <p:spPr>
          <a:xfrm>
            <a:off x="2286428" y="1846857"/>
            <a:ext cx="7698209" cy="3764894"/>
          </a:xfrm>
          <a:prstGeom prst="rect">
            <a:avLst/>
          </a:prstGeom>
        </p:spPr>
      </p:pic>
      <p:sp>
        <p:nvSpPr>
          <p:cNvPr id="3" name="TextBox 2"/>
          <p:cNvSpPr txBox="1"/>
          <p:nvPr/>
        </p:nvSpPr>
        <p:spPr>
          <a:xfrm>
            <a:off x="3751116" y="3156827"/>
            <a:ext cx="707155" cy="430448"/>
          </a:xfrm>
          <a:prstGeom prst="roundRect">
            <a:avLst/>
          </a:prstGeom>
          <a:solidFill>
            <a:schemeClr val="bg1"/>
          </a:solidFill>
          <a:ln>
            <a:noFill/>
          </a:ln>
        </p:spPr>
        <p:txBody>
          <a:bodyPr wrap="square" lIns="76686" tIns="38343" rIns="76686" bIns="38343" rtlCol="0">
            <a:spAutoFit/>
          </a:bodyPr>
          <a:lstStyle/>
          <a:p>
            <a:r>
              <a:rPr lang="en-US" sz="2025" b="1" i="1" dirty="0">
                <a:ln>
                  <a:solidFill>
                    <a:srgbClr val="0000CC"/>
                  </a:solidFill>
                </a:ln>
                <a:solidFill>
                  <a:srgbClr val="FF0000"/>
                </a:solidFill>
                <a:latin typeface="Georgia" pitchFamily="18" charset="0"/>
              </a:rPr>
              <a:t>Au</a:t>
            </a:r>
            <a:endParaRPr lang="ru-RU" sz="2025" b="1" i="1" dirty="0">
              <a:ln>
                <a:solidFill>
                  <a:srgbClr val="0000CC"/>
                </a:solidFill>
              </a:ln>
              <a:solidFill>
                <a:srgbClr val="FF0000"/>
              </a:solidFill>
              <a:latin typeface="Georgia" pitchFamily="18" charset="0"/>
            </a:endParaRPr>
          </a:p>
        </p:txBody>
      </p:sp>
      <p:sp>
        <p:nvSpPr>
          <p:cNvPr id="4" name="TextBox 3"/>
          <p:cNvSpPr txBox="1"/>
          <p:nvPr/>
        </p:nvSpPr>
        <p:spPr>
          <a:xfrm rot="1297555">
            <a:off x="4786092" y="3127797"/>
            <a:ext cx="603891" cy="430448"/>
          </a:xfrm>
          <a:prstGeom prst="roundRect">
            <a:avLst/>
          </a:prstGeom>
          <a:solidFill>
            <a:schemeClr val="bg1"/>
          </a:solidFill>
        </p:spPr>
        <p:txBody>
          <a:bodyPr wrap="square" lIns="76686" tIns="38343" rIns="76686" bIns="38343" rtlCol="0">
            <a:spAutoFit/>
          </a:bodyPr>
          <a:lstStyle/>
          <a:p>
            <a:r>
              <a:rPr lang="en-US" sz="2025" b="1" i="1" dirty="0">
                <a:ln>
                  <a:solidFill>
                    <a:srgbClr val="0000CC"/>
                  </a:solidFill>
                </a:ln>
                <a:solidFill>
                  <a:srgbClr val="FF0000"/>
                </a:solidFill>
                <a:latin typeface="Georgia" pitchFamily="18" charset="0"/>
              </a:rPr>
              <a:t>Pt</a:t>
            </a:r>
            <a:endParaRPr lang="ru-RU" sz="2025" b="1" i="1" dirty="0">
              <a:ln>
                <a:solidFill>
                  <a:srgbClr val="0000CC"/>
                </a:solidFill>
              </a:ln>
              <a:solidFill>
                <a:srgbClr val="FF0000"/>
              </a:solidFill>
              <a:latin typeface="Georgia" pitchFamily="18" charset="0"/>
            </a:endParaRPr>
          </a:p>
        </p:txBody>
      </p:sp>
      <p:sp>
        <p:nvSpPr>
          <p:cNvPr id="5" name="TextBox 4"/>
          <p:cNvSpPr txBox="1"/>
          <p:nvPr/>
        </p:nvSpPr>
        <p:spPr>
          <a:xfrm rot="1297555">
            <a:off x="7510429" y="3665976"/>
            <a:ext cx="687011" cy="430448"/>
          </a:xfrm>
          <a:prstGeom prst="roundRect">
            <a:avLst/>
          </a:prstGeom>
          <a:solidFill>
            <a:srgbClr val="FFFF00"/>
          </a:solidFill>
        </p:spPr>
        <p:txBody>
          <a:bodyPr wrap="square" lIns="76686" tIns="38343" rIns="76686" bIns="38343" rtlCol="0">
            <a:spAutoFit/>
          </a:bodyPr>
          <a:lstStyle/>
          <a:p>
            <a:r>
              <a:rPr lang="kk-KZ" sz="2025" b="1" i="1" dirty="0">
                <a:ln>
                  <a:solidFill>
                    <a:srgbClr val="0000CC"/>
                  </a:solidFill>
                </a:ln>
                <a:solidFill>
                  <a:srgbClr val="FF0000"/>
                </a:solidFill>
                <a:latin typeface="Georgia" pitchFamily="18" charset="0"/>
              </a:rPr>
              <a:t>Са</a:t>
            </a:r>
            <a:endParaRPr lang="ru-RU" sz="2025" b="1" i="1" dirty="0">
              <a:ln>
                <a:solidFill>
                  <a:srgbClr val="0000CC"/>
                </a:solidFill>
              </a:ln>
              <a:solidFill>
                <a:srgbClr val="FF0000"/>
              </a:solidFill>
              <a:latin typeface="Georgia" pitchFamily="18" charset="0"/>
            </a:endParaRPr>
          </a:p>
        </p:txBody>
      </p:sp>
      <p:sp>
        <p:nvSpPr>
          <p:cNvPr id="6" name="Прямоугольник 5"/>
          <p:cNvSpPr/>
          <p:nvPr/>
        </p:nvSpPr>
        <p:spPr>
          <a:xfrm>
            <a:off x="2734511" y="1013238"/>
            <a:ext cx="6548302" cy="769932"/>
          </a:xfrm>
          <a:prstGeom prst="rect">
            <a:avLst/>
          </a:prstGeom>
          <a:noFill/>
        </p:spPr>
        <p:txBody>
          <a:bodyPr wrap="square" lIns="76686" tIns="38343" rIns="76686" bIns="3834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4500" b="1" spc="42"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“Миға шабуыл” әдісі</a:t>
            </a:r>
            <a:endParaRPr lang="ru-RU" sz="4500" b="1" spc="42"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Прямоугольник с двумя скругленными противолежащими углами 6"/>
          <p:cNvSpPr/>
          <p:nvPr/>
        </p:nvSpPr>
        <p:spPr>
          <a:xfrm>
            <a:off x="1859227" y="1159214"/>
            <a:ext cx="8268446" cy="4763530"/>
          </a:xfrm>
          <a:prstGeom prst="round2DiagRect">
            <a:avLst/>
          </a:prstGeom>
        </p:spPr>
        <p:style>
          <a:lnRef idx="1">
            <a:schemeClr val="accent6"/>
          </a:lnRef>
          <a:fillRef idx="3">
            <a:schemeClr val="accent6"/>
          </a:fillRef>
          <a:effectRef idx="2">
            <a:schemeClr val="accent6"/>
          </a:effectRef>
          <a:fontRef idx="minor">
            <a:schemeClr val="lt1"/>
          </a:fontRef>
        </p:style>
        <p:txBody>
          <a:bodyPr lIns="76686" tIns="38343" rIns="76686" bIns="38343" rtlCol="0" anchor="ctr"/>
          <a:lstStyle/>
          <a:p>
            <a:pPr algn="ctr"/>
            <a:endParaRPr lang="ru-RU" sz="1350"/>
          </a:p>
        </p:txBody>
      </p:sp>
      <p:sp>
        <p:nvSpPr>
          <p:cNvPr id="8" name="Прямоугольник 7"/>
          <p:cNvSpPr/>
          <p:nvPr/>
        </p:nvSpPr>
        <p:spPr>
          <a:xfrm>
            <a:off x="2286428" y="2680475"/>
            <a:ext cx="7615427" cy="1462429"/>
          </a:xfrm>
          <a:prstGeom prst="rect">
            <a:avLst/>
          </a:prstGeom>
          <a:noFill/>
        </p:spPr>
        <p:txBody>
          <a:bodyPr wrap="square" lIns="76686" tIns="38343" rIns="76686" bIns="38343">
            <a:spAutoFit/>
          </a:bodyPr>
          <a:lstStyle/>
          <a:p>
            <a:pPr algn="ctr"/>
            <a:r>
              <a:rPr lang="kk-KZ" sz="4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Зейінді шоғырландыруға</a:t>
            </a:r>
          </a:p>
          <a:p>
            <a:pPr algn="ctr"/>
            <a:r>
              <a:rPr lang="kk-KZ" sz="4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арналған тапсырмалар</a:t>
            </a:r>
            <a:endParaRPr lang="ru-RU" sz="4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21969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0" nodeType="clickEffect">
                                  <p:stCondLst>
                                    <p:cond delay="0"/>
                                  </p:stCondLst>
                                  <p:childTnLst>
                                    <p:animEffect transition="out" filter="blinds(horizont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Капля</Template>
  <TotalTime>242</TotalTime>
  <Words>381</Words>
  <Application>Microsoft Office PowerPoint</Application>
  <PresentationFormat>Широкоэкранный</PresentationFormat>
  <Paragraphs>70</Paragraphs>
  <Slides>28</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28</vt:i4>
      </vt:variant>
    </vt:vector>
  </HeadingPairs>
  <TitlesOfParts>
    <vt:vector size="38" baseType="lpstr">
      <vt:lpstr>Arial</vt:lpstr>
      <vt:lpstr>Bookman Old Style - 16</vt:lpstr>
      <vt:lpstr>Calibri</vt:lpstr>
      <vt:lpstr>Georgia</vt:lpstr>
      <vt:lpstr>Open Sans</vt:lpstr>
      <vt:lpstr>Roboto</vt:lpstr>
      <vt:lpstr>Segoe UI</vt:lpstr>
      <vt:lpstr>Times New Roman</vt:lpstr>
      <vt:lpstr>Tw Cen MT</vt:lpstr>
      <vt:lpstr>Капля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ЕЕЕ</dc:creator>
  <cp:lastModifiedBy>Пользователь Windows</cp:lastModifiedBy>
  <cp:revision>22</cp:revision>
  <dcterms:created xsi:type="dcterms:W3CDTF">2023-03-09T02:40:19Z</dcterms:created>
  <dcterms:modified xsi:type="dcterms:W3CDTF">2024-02-09T09:51:54Z</dcterms:modified>
</cp:coreProperties>
</file>